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4"/>
  </p:notesMasterIdLst>
  <p:sldIdLst>
    <p:sldId id="295" r:id="rId2"/>
    <p:sldId id="342" r:id="rId3"/>
    <p:sldId id="343" r:id="rId4"/>
    <p:sldId id="331" r:id="rId5"/>
    <p:sldId id="296" r:id="rId6"/>
    <p:sldId id="308" r:id="rId7"/>
    <p:sldId id="336" r:id="rId8"/>
    <p:sldId id="350" r:id="rId9"/>
    <p:sldId id="353" r:id="rId10"/>
    <p:sldId id="259" r:id="rId11"/>
    <p:sldId id="332" r:id="rId12"/>
    <p:sldId id="347" r:id="rId13"/>
    <p:sldId id="334" r:id="rId14"/>
    <p:sldId id="257" r:id="rId15"/>
    <p:sldId id="333" r:id="rId16"/>
    <p:sldId id="312" r:id="rId17"/>
    <p:sldId id="260" r:id="rId18"/>
    <p:sldId id="341" r:id="rId19"/>
    <p:sldId id="339" r:id="rId20"/>
    <p:sldId id="262" r:id="rId21"/>
    <p:sldId id="352" r:id="rId22"/>
    <p:sldId id="264" r:id="rId23"/>
    <p:sldId id="265" r:id="rId24"/>
    <p:sldId id="266" r:id="rId25"/>
    <p:sldId id="335" r:id="rId26"/>
    <p:sldId id="348" r:id="rId27"/>
    <p:sldId id="267" r:id="rId28"/>
    <p:sldId id="321" r:id="rId29"/>
    <p:sldId id="337" r:id="rId30"/>
    <p:sldId id="268" r:id="rId31"/>
    <p:sldId id="269" r:id="rId32"/>
    <p:sldId id="314" r:id="rId33"/>
    <p:sldId id="270" r:id="rId34"/>
    <p:sldId id="319" r:id="rId35"/>
    <p:sldId id="345" r:id="rId36"/>
    <p:sldId id="271" r:id="rId37"/>
    <p:sldId id="346" r:id="rId38"/>
    <p:sldId id="351" r:id="rId39"/>
    <p:sldId id="272" r:id="rId40"/>
    <p:sldId id="323" r:id="rId41"/>
    <p:sldId id="325" r:id="rId42"/>
    <p:sldId id="329" r:id="rId4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بدون عنوان" id="{3AF40BEB-E201-4098-AA51-79F2ECA3FF83}">
          <p14:sldIdLst>
            <p14:sldId id="295"/>
            <p14:sldId id="342"/>
            <p14:sldId id="343"/>
            <p14:sldId id="331"/>
            <p14:sldId id="296"/>
            <p14:sldId id="308"/>
            <p14:sldId id="336"/>
            <p14:sldId id="350"/>
            <p14:sldId id="353"/>
            <p14:sldId id="259"/>
            <p14:sldId id="332"/>
            <p14:sldId id="347"/>
            <p14:sldId id="334"/>
            <p14:sldId id="257"/>
            <p14:sldId id="333"/>
            <p14:sldId id="312"/>
            <p14:sldId id="260"/>
            <p14:sldId id="341"/>
            <p14:sldId id="339"/>
            <p14:sldId id="262"/>
            <p14:sldId id="352"/>
            <p14:sldId id="264"/>
            <p14:sldId id="265"/>
            <p14:sldId id="266"/>
            <p14:sldId id="335"/>
            <p14:sldId id="348"/>
            <p14:sldId id="267"/>
            <p14:sldId id="321"/>
            <p14:sldId id="337"/>
            <p14:sldId id="268"/>
            <p14:sldId id="269"/>
            <p14:sldId id="314"/>
            <p14:sldId id="270"/>
            <p14:sldId id="319"/>
            <p14:sldId id="345"/>
            <p14:sldId id="271"/>
            <p14:sldId id="346"/>
            <p14:sldId id="351"/>
            <p14:sldId id="272"/>
            <p14:sldId id="323"/>
            <p14:sldId id="325"/>
            <p14:sldId id="3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33" autoAdjust="0"/>
    <p:restoredTop sz="94629" autoAdjust="0"/>
  </p:normalViewPr>
  <p:slideViewPr>
    <p:cSldViewPr>
      <p:cViewPr varScale="1">
        <p:scale>
          <a:sx n="83" d="100"/>
          <a:sy n="83" d="100"/>
        </p:scale>
        <p:origin x="145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4A3AD3E-CF1C-45DD-A461-337621287589}" type="datetimeFigureOut">
              <a:rPr lang="ar-IQ" smtClean="0"/>
              <a:pPr/>
              <a:t>24/03/1445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CDB441B-D1F3-4CB3-843F-EDF5F7C0C8CF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AC8B-B8F2-40E9-BBAA-6B1888DCF98B}" type="datetimeFigureOut">
              <a:rPr lang="ar-IQ" smtClean="0"/>
              <a:pPr/>
              <a:t>24/03/1445</a:t>
            </a:fld>
            <a:endParaRPr lang="ar-IQ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5E87-5C6F-4BCD-81A2-D6DD5A327179}" type="slidenum">
              <a:rPr lang="ar-IQ" smtClean="0"/>
              <a:pPr/>
              <a:t>‹#›</a:t>
            </a:fld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193843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AC8B-B8F2-40E9-BBAA-6B1888DCF98B}" type="datetimeFigureOut">
              <a:rPr lang="ar-IQ" smtClean="0"/>
              <a:pPr/>
              <a:t>24/03/1445</a:t>
            </a:fld>
            <a:endParaRPr lang="ar-IQ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5E87-5C6F-4BCD-81A2-D6DD5A327179}" type="slidenum">
              <a:rPr lang="ar-IQ" smtClean="0"/>
              <a:pPr/>
              <a:t>‹#›</a:t>
            </a:fld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180978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AC8B-B8F2-40E9-BBAA-6B1888DCF98B}" type="datetimeFigureOut">
              <a:rPr lang="ar-IQ" smtClean="0"/>
              <a:pPr/>
              <a:t>24/03/1445</a:t>
            </a:fld>
            <a:endParaRPr lang="ar-IQ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5E87-5C6F-4BCD-81A2-D6DD5A327179}" type="slidenum">
              <a:rPr lang="ar-IQ" smtClean="0"/>
              <a:pPr/>
              <a:t>‹#›</a:t>
            </a:fld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799778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AC8B-B8F2-40E9-BBAA-6B1888DCF98B}" type="datetimeFigureOut">
              <a:rPr lang="ar-IQ" smtClean="0"/>
              <a:pPr/>
              <a:t>24/03/1445</a:t>
            </a:fld>
            <a:endParaRPr lang="ar-IQ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5E87-5C6F-4BCD-81A2-D6DD5A327179}" type="slidenum">
              <a:rPr lang="ar-IQ" smtClean="0"/>
              <a:pPr/>
              <a:t>‹#›</a:t>
            </a:fld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34131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AC8B-B8F2-40E9-BBAA-6B1888DCF98B}" type="datetimeFigureOut">
              <a:rPr lang="ar-IQ" smtClean="0"/>
              <a:pPr/>
              <a:t>24/03/1445</a:t>
            </a:fld>
            <a:endParaRPr lang="ar-IQ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5E87-5C6F-4BCD-81A2-D6DD5A327179}" type="slidenum">
              <a:rPr lang="ar-IQ" smtClean="0"/>
              <a:pPr/>
              <a:t>‹#›</a:t>
            </a:fld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08458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AC8B-B8F2-40E9-BBAA-6B1888DCF98B}" type="datetimeFigureOut">
              <a:rPr lang="ar-IQ" smtClean="0"/>
              <a:pPr/>
              <a:t>24/03/1445</a:t>
            </a:fld>
            <a:endParaRPr lang="ar-IQ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5E87-5C6F-4BCD-81A2-D6DD5A327179}" type="slidenum">
              <a:rPr lang="ar-IQ" smtClean="0"/>
              <a:pPr/>
              <a:t>‹#›</a:t>
            </a:fld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14927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AC8B-B8F2-40E9-BBAA-6B1888DCF98B}" type="datetimeFigureOut">
              <a:rPr lang="ar-IQ" smtClean="0"/>
              <a:pPr/>
              <a:t>24/03/1445</a:t>
            </a:fld>
            <a:endParaRPr lang="ar-IQ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5E87-5C6F-4BCD-81A2-D6DD5A327179}" type="slidenum">
              <a:rPr lang="ar-IQ" smtClean="0"/>
              <a:pPr/>
              <a:t>‹#›</a:t>
            </a:fld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95005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AC8B-B8F2-40E9-BBAA-6B1888DCF98B}" type="datetimeFigureOut">
              <a:rPr lang="ar-IQ" smtClean="0"/>
              <a:pPr/>
              <a:t>24/03/1445</a:t>
            </a:fld>
            <a:endParaRPr lang="ar-IQ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5E87-5C6F-4BCD-81A2-D6DD5A327179}" type="slidenum">
              <a:rPr lang="ar-IQ" smtClean="0"/>
              <a:pPr/>
              <a:t>‹#›</a:t>
            </a:fld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65662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AC8B-B8F2-40E9-BBAA-6B1888DCF98B}" type="datetimeFigureOut">
              <a:rPr lang="ar-IQ" smtClean="0"/>
              <a:pPr/>
              <a:t>24/03/1445</a:t>
            </a:fld>
            <a:endParaRPr lang="ar-IQ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5E87-5C6F-4BCD-81A2-D6DD5A327179}" type="slidenum">
              <a:rPr lang="ar-IQ" smtClean="0"/>
              <a:pPr/>
              <a:t>‹#›</a:t>
            </a:fld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838615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AC8B-B8F2-40E9-BBAA-6B1888DCF98B}" type="datetimeFigureOut">
              <a:rPr lang="ar-IQ" smtClean="0"/>
              <a:pPr/>
              <a:t>24/03/1445</a:t>
            </a:fld>
            <a:endParaRPr lang="ar-IQ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5E87-5C6F-4BCD-81A2-D6DD5A327179}" type="slidenum">
              <a:rPr lang="ar-IQ" smtClean="0"/>
              <a:pPr/>
              <a:t>‹#›</a:t>
            </a:fld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459479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AC8B-B8F2-40E9-BBAA-6B1888DCF98B}" type="datetimeFigureOut">
              <a:rPr lang="ar-IQ" smtClean="0"/>
              <a:pPr/>
              <a:t>24/03/1445</a:t>
            </a:fld>
            <a:endParaRPr lang="ar-IQ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5E87-5C6F-4BCD-81A2-D6DD5A327179}" type="slidenum">
              <a:rPr lang="ar-IQ" smtClean="0"/>
              <a:pPr/>
              <a:t>‹#›</a:t>
            </a:fld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123639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FAC8B-B8F2-40E9-BBAA-6B1888DCF98B}" type="datetimeFigureOut">
              <a:rPr lang="ar-IQ" smtClean="0"/>
              <a:pPr/>
              <a:t>24/03/1445</a:t>
            </a:fld>
            <a:endParaRPr lang="ar-IQ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A5E87-5C6F-4BCD-81A2-D6DD5A327179}" type="slidenum">
              <a:rPr lang="ar-IQ" smtClean="0"/>
              <a:pPr/>
              <a:t>‹#›</a:t>
            </a:fld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779793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126876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Drugs </a:t>
            </a:r>
            <a:r>
              <a:rPr lang="en-US" b="1" dirty="0" smtClean="0">
                <a:solidFill>
                  <a:srgbClr val="FF0000"/>
                </a:solidFill>
              </a:rPr>
              <a:t>Acting </a:t>
            </a:r>
            <a:r>
              <a:rPr lang="en-US" b="1" dirty="0" smtClean="0">
                <a:solidFill>
                  <a:srgbClr val="FF0000"/>
                </a:solidFill>
              </a:rPr>
              <a:t>on </a:t>
            </a:r>
            <a:r>
              <a:rPr lang="en-US" b="1" dirty="0" smtClean="0">
                <a:solidFill>
                  <a:srgbClr val="FF0000"/>
                </a:solidFill>
              </a:rPr>
              <a:t>Sympathetic (Adrenergic</a:t>
            </a:r>
            <a:r>
              <a:rPr lang="en-US" b="1" dirty="0" smtClean="0">
                <a:solidFill>
                  <a:srgbClr val="FF0000"/>
                </a:solidFill>
              </a:rPr>
              <a:t>) </a:t>
            </a:r>
            <a:r>
              <a:rPr lang="en-US" b="1" dirty="0" smtClean="0">
                <a:solidFill>
                  <a:srgbClr val="FF0000"/>
                </a:solidFill>
              </a:rPr>
              <a:t>Nervous </a:t>
            </a: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ystem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 descr="Iphone 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4000" cy="5445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0080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Adrenergic Receptors:</a:t>
            </a:r>
            <a:r>
              <a:rPr lang="en-US" sz="3600" b="1" dirty="0" smtClean="0"/>
              <a:t> </a:t>
            </a:r>
            <a:br>
              <a:rPr lang="en-US" sz="3600" b="1" dirty="0" smtClean="0"/>
            </a:br>
            <a:r>
              <a:rPr lang="en-US" sz="3600" b="1" dirty="0" smtClean="0"/>
              <a:t>Alpha, Beta &amp; Dopamine</a:t>
            </a:r>
            <a:endParaRPr lang="ar-IQ" sz="3600" b="1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568952" cy="5157192"/>
          </a:xfrm>
        </p:spPr>
        <p:txBody>
          <a:bodyPr>
            <a:noAutofit/>
          </a:bodyPr>
          <a:lstStyle/>
          <a:p>
            <a:pPr algn="l"/>
            <a:r>
              <a:rPr lang="en-US" sz="3600" b="1" u="sng" dirty="0" smtClean="0">
                <a:solidFill>
                  <a:srgbClr val="FF0000"/>
                </a:solidFill>
              </a:rPr>
              <a:t>Alpha-receptors: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are of two main subtypes:</a:t>
            </a:r>
            <a:endParaRPr lang="ar-IQ" sz="3600" b="1" dirty="0" smtClean="0">
              <a:solidFill>
                <a:schemeClr val="tx1"/>
              </a:solidFill>
            </a:endParaRPr>
          </a:p>
          <a:p>
            <a:pPr algn="l"/>
            <a:r>
              <a:rPr lang="en-US" sz="3600" b="1" dirty="0" smtClean="0">
                <a:solidFill>
                  <a:schemeClr val="tx1"/>
                </a:solidFill>
              </a:rPr>
              <a:t>Alpha1 (α1 ) &amp; Alpha 2 ( α2 ) receptors</a:t>
            </a:r>
            <a:endParaRPr lang="ar-IQ" sz="3600" b="1" dirty="0" smtClean="0">
              <a:solidFill>
                <a:schemeClr val="tx1"/>
              </a:solidFill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 α-adrenoceptors show a weak response to the synthetic agonist </a:t>
            </a:r>
            <a:r>
              <a:rPr lang="en-US" sz="3600" b="1" dirty="0" err="1" smtClean="0">
                <a:solidFill>
                  <a:schemeClr val="tx1"/>
                </a:solidFill>
              </a:rPr>
              <a:t>isoprenaline</a:t>
            </a:r>
            <a:r>
              <a:rPr lang="en-US" sz="3600" b="1" dirty="0" smtClean="0">
                <a:solidFill>
                  <a:schemeClr val="tx1"/>
                </a:solidFill>
              </a:rPr>
              <a:t>, but are responsive to naturally occurring agonists adrenaline  &amp; NA.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 Further subdivisions of α1 into α1A, in bladder and prostate. α1B, in blood vessels.</a:t>
            </a:r>
          </a:p>
        </p:txBody>
      </p:sp>
    </p:spTree>
    <p:extLst>
      <p:ext uri="{BB962C8B-B14F-4D97-AF65-F5344CB8AC3E}">
        <p14:creationId xmlns:p14="http://schemas.microsoft.com/office/powerpoint/2010/main" val="141016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Alpha1</a:t>
            </a:r>
            <a:r>
              <a:rPr lang="en-US" b="1" u="sng" dirty="0" smtClean="0">
                <a:solidFill>
                  <a:srgbClr val="FF0000"/>
                </a:solidFill>
              </a:rPr>
              <a:t> (α1 )</a:t>
            </a:r>
            <a:r>
              <a:rPr lang="en-US" b="1" dirty="0" smtClean="0">
                <a:solidFill>
                  <a:srgbClr val="FF0000"/>
                </a:solidFill>
              </a:rPr>
              <a:t> stimulation: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sz="3600" b="1" dirty="0" smtClean="0"/>
              <a:t>1. Vasoconstriction, (↑peripheral Resistance and ↑BP)</a:t>
            </a:r>
          </a:p>
          <a:p>
            <a:pPr algn="l" rtl="0">
              <a:buNone/>
            </a:pPr>
            <a:r>
              <a:rPr lang="en-US" sz="3600" b="1" dirty="0" smtClean="0"/>
              <a:t>2. </a:t>
            </a:r>
            <a:r>
              <a:rPr lang="en-US" sz="3600" b="1" dirty="0" err="1" smtClean="0"/>
              <a:t>Mydriasis</a:t>
            </a:r>
            <a:r>
              <a:rPr lang="en-US" sz="3600" b="1" dirty="0" smtClean="0"/>
              <a:t> (iris radial </a:t>
            </a:r>
            <a:r>
              <a:rPr lang="en-US" sz="3600" b="1" dirty="0" err="1" smtClean="0"/>
              <a:t>ms.</a:t>
            </a:r>
            <a:r>
              <a:rPr lang="en-US" sz="3600" b="1" dirty="0" smtClean="0"/>
              <a:t> contraction)</a:t>
            </a:r>
          </a:p>
          <a:p>
            <a:pPr algn="l" rtl="0">
              <a:buNone/>
            </a:pPr>
            <a:r>
              <a:rPr lang="en-US" sz="3600" b="1" dirty="0" smtClean="0"/>
              <a:t>3. ↑ Closure of internal bladder sphincter </a:t>
            </a:r>
          </a:p>
          <a:p>
            <a:pPr algn="l" rtl="0">
              <a:buNone/>
            </a:pPr>
            <a:r>
              <a:rPr lang="en-US" sz="3600" b="1" dirty="0" smtClean="0"/>
              <a:t>4. Male ejaculation</a:t>
            </a:r>
          </a:p>
          <a:p>
            <a:pPr algn="l" rtl="0">
              <a:buNone/>
            </a:pPr>
            <a:r>
              <a:rPr lang="en-US" sz="3600" b="1" dirty="0" smtClean="0"/>
              <a:t>5. </a:t>
            </a:r>
            <a:r>
              <a:rPr lang="en-US" sz="3600" b="1" dirty="0" err="1"/>
              <a:t>P</a:t>
            </a:r>
            <a:r>
              <a:rPr lang="en-US" sz="3600" b="1" dirty="0" err="1" smtClean="0"/>
              <a:t>ilomotor</a:t>
            </a:r>
            <a:r>
              <a:rPr lang="en-US" sz="3600" b="1" dirty="0" smtClean="0"/>
              <a:t> action</a:t>
            </a:r>
          </a:p>
          <a:p>
            <a:pPr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731837"/>
          </a:xfrm>
        </p:spPr>
        <p:txBody>
          <a:bodyPr/>
          <a:lstStyle/>
          <a:p>
            <a:endParaRPr lang="ar-IQ" smtClean="0"/>
          </a:p>
        </p:txBody>
      </p:sp>
      <p:pic>
        <p:nvPicPr>
          <p:cNvPr id="8196" name="Picture 2" descr="http://www.goosecam.de/img/katzenbuck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Alpha 2 ( α2 ) receptors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b="1" dirty="0" smtClean="0"/>
              <a:t>NE binds to  presynaptic α2 receptors causing suppression of further NE (NA) release</a:t>
            </a:r>
          </a:p>
          <a:p>
            <a:pPr algn="l" rtl="0"/>
            <a:r>
              <a:rPr lang="en-US" sz="3600" b="1" dirty="0" smtClean="0"/>
              <a:t>Also inhibition of insulin &amp; Ach release.</a:t>
            </a:r>
            <a:endParaRPr lang="ar-IQ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892480" cy="1080120"/>
          </a:xfrm>
        </p:spPr>
        <p:txBody>
          <a:bodyPr>
            <a:noAutofit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Beta (β) Adrenoceptors:</a:t>
            </a:r>
            <a:endParaRPr lang="ar-IQ" b="1" dirty="0"/>
          </a:p>
        </p:txBody>
      </p:sp>
      <p:sp>
        <p:nvSpPr>
          <p:cNvPr id="8" name="عنوان فرعي 7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pPr marL="514350" indent="-514350" algn="l" rtl="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Have strong response to </a:t>
            </a:r>
            <a:r>
              <a:rPr lang="en-US" sz="3600" b="1" dirty="0" err="1" smtClean="0">
                <a:solidFill>
                  <a:schemeClr val="tx1"/>
                </a:solidFill>
              </a:rPr>
              <a:t>isoprenaline</a:t>
            </a:r>
            <a:r>
              <a:rPr lang="en-US" sz="3600" b="1" dirty="0" smtClean="0">
                <a:solidFill>
                  <a:schemeClr val="tx1"/>
                </a:solidFill>
              </a:rPr>
              <a:t>, more than to Adrenaline &amp; NA</a:t>
            </a:r>
          </a:p>
          <a:p>
            <a:pPr marL="514350" indent="-514350" algn="l" rtl="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Subdivided into 3 major groups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β1, β2 &amp; β3  </a:t>
            </a:r>
          </a:p>
          <a:p>
            <a:pPr marL="514350" indent="-514350" algn="l" rtl="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β2 receptors have higher affinity to adrenaline than NA</a:t>
            </a:r>
          </a:p>
          <a:p>
            <a:pPr marL="514350" indent="-514350" algn="l" rtl="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Vasculature of skeletal ms predominate with β2 receptors. Heart contains β1.</a:t>
            </a:r>
          </a:p>
          <a:p>
            <a:pPr algn="l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26825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Beta1</a:t>
            </a:r>
            <a:r>
              <a:rPr lang="en-US" b="1" u="sng" dirty="0" smtClean="0">
                <a:solidFill>
                  <a:srgbClr val="FF0000"/>
                </a:solidFill>
              </a:rPr>
              <a:t> (β1)</a:t>
            </a:r>
            <a:r>
              <a:rPr lang="en-US" b="1" dirty="0" smtClean="0">
                <a:solidFill>
                  <a:srgbClr val="FF0000"/>
                </a:solidFill>
              </a:rPr>
              <a:t> Receptors Stimulation: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 algn="l" rtl="0">
              <a:buFont typeface="Arial" pitchFamily="34" charset="0"/>
              <a:buAutoNum type="arabicPeriod"/>
            </a:pPr>
            <a:r>
              <a:rPr lang="en-US" sz="3600" b="1" dirty="0" smtClean="0">
                <a:solidFill>
                  <a:prstClr val="black"/>
                </a:solidFill>
              </a:rPr>
              <a:t>Increase HR(</a:t>
            </a:r>
            <a:r>
              <a:rPr lang="en-US" sz="3600" b="1" dirty="0" err="1" smtClean="0">
                <a:solidFill>
                  <a:prstClr val="black"/>
                </a:solidFill>
              </a:rPr>
              <a:t>chronotropic</a:t>
            </a:r>
            <a:r>
              <a:rPr lang="en-US" sz="3600" b="1" dirty="0" smtClean="0">
                <a:solidFill>
                  <a:prstClr val="black"/>
                </a:solidFill>
              </a:rPr>
              <a:t>), contractility(</a:t>
            </a:r>
            <a:r>
              <a:rPr lang="en-US" sz="3600" b="1" dirty="0" err="1" smtClean="0">
                <a:solidFill>
                  <a:prstClr val="black"/>
                </a:solidFill>
              </a:rPr>
              <a:t>inotropic</a:t>
            </a:r>
            <a:r>
              <a:rPr lang="en-US" sz="3600" b="1" dirty="0" smtClean="0">
                <a:solidFill>
                  <a:prstClr val="black"/>
                </a:solidFill>
              </a:rPr>
              <a:t>), automaticity and oxygen consumption, decrease of refractory period of heart tissue</a:t>
            </a:r>
          </a:p>
          <a:p>
            <a:pPr marL="514350" lvl="0" indent="-514350" algn="l" rtl="0">
              <a:buFont typeface="Arial" pitchFamily="34" charset="0"/>
              <a:buAutoNum type="arabicPeriod"/>
            </a:pPr>
            <a:r>
              <a:rPr lang="en-US" sz="3600" b="1" dirty="0" smtClean="0">
                <a:solidFill>
                  <a:prstClr val="black"/>
                </a:solidFill>
              </a:rPr>
              <a:t>Release of </a:t>
            </a:r>
            <a:r>
              <a:rPr lang="en-US" sz="3600" b="1" dirty="0" err="1" smtClean="0">
                <a:solidFill>
                  <a:prstClr val="black"/>
                </a:solidFill>
              </a:rPr>
              <a:t>renin→angiotensin</a:t>
            </a:r>
            <a:r>
              <a:rPr lang="en-US" sz="3600" b="1" dirty="0" smtClean="0">
                <a:solidFill>
                  <a:prstClr val="black"/>
                </a:solidFill>
              </a:rPr>
              <a:t> II </a:t>
            </a:r>
            <a:r>
              <a:rPr lang="en-US" sz="3600" b="1" dirty="0" err="1" smtClean="0">
                <a:solidFill>
                  <a:prstClr val="black"/>
                </a:solidFill>
              </a:rPr>
              <a:t>stimul</a:t>
            </a:r>
            <a:r>
              <a:rPr lang="en-US" sz="3600" b="1" dirty="0" smtClean="0">
                <a:solidFill>
                  <a:prstClr val="black"/>
                </a:solidFill>
              </a:rPr>
              <a:t>.</a:t>
            </a:r>
          </a:p>
          <a:p>
            <a:pPr marL="514350" lvl="0" indent="-514350" algn="l" rtl="0">
              <a:buFont typeface="Arial" pitchFamily="34" charset="0"/>
              <a:buAutoNum type="arabicPeriod"/>
            </a:pPr>
            <a:r>
              <a:rPr lang="en-US" sz="3600" b="1" dirty="0" smtClean="0">
                <a:solidFill>
                  <a:prstClr val="black"/>
                </a:solidFill>
              </a:rPr>
              <a:t>Lipolysis(also by </a:t>
            </a:r>
            <a:r>
              <a:rPr lang="en-US" sz="3600" b="1" dirty="0" smtClean="0"/>
              <a:t>β3</a:t>
            </a:r>
            <a:r>
              <a:rPr lang="en-US" sz="3600" b="1" dirty="0" smtClean="0">
                <a:solidFill>
                  <a:prstClr val="black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MCQ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764704"/>
            <a:ext cx="8748464" cy="6093296"/>
          </a:xfrm>
        </p:spPr>
        <p:txBody>
          <a:bodyPr/>
          <a:lstStyle/>
          <a:p>
            <a:pPr marL="742950" lvl="0" indent="-742950" algn="l" rtl="0">
              <a:buNone/>
            </a:pPr>
            <a:r>
              <a:rPr lang="en-US" sz="3600" b="1" dirty="0" smtClean="0"/>
              <a:t>Stimulation of β-1 adrenergic receptors can cause which one of the following:</a:t>
            </a:r>
          </a:p>
          <a:p>
            <a:pPr marL="742950" lvl="0" indent="-742950" algn="l" rtl="0" fontAlgn="base">
              <a:buFont typeface="+mj-lt"/>
              <a:buAutoNum type="alphaUcPeriod"/>
            </a:pPr>
            <a:r>
              <a:rPr lang="en-US" sz="3600" b="1" dirty="0" smtClean="0"/>
              <a:t>Vasoconstriction </a:t>
            </a:r>
          </a:p>
          <a:p>
            <a:pPr marL="742950" lvl="0" indent="-742950" algn="l" rtl="0" fontAlgn="base">
              <a:buFont typeface="+mj-lt"/>
              <a:buAutoNum type="alphaUcPeriod"/>
            </a:pPr>
            <a:r>
              <a:rPr lang="en-US" sz="3600" b="1" dirty="0" smtClean="0"/>
              <a:t>Inhibition of </a:t>
            </a:r>
            <a:r>
              <a:rPr lang="en-US" sz="3600" b="1" dirty="0" err="1" smtClean="0"/>
              <a:t>renin</a:t>
            </a:r>
            <a:r>
              <a:rPr lang="en-US" sz="3600" b="1" dirty="0" smtClean="0"/>
              <a:t> release</a:t>
            </a:r>
          </a:p>
          <a:p>
            <a:pPr marL="742950" lvl="0" indent="-742950" algn="l" rtl="0" fontAlgn="base">
              <a:buFont typeface="+mj-lt"/>
              <a:buAutoNum type="alphaUcPeriod"/>
            </a:pPr>
            <a:r>
              <a:rPr lang="en-US" sz="3600" b="1" dirty="0" smtClean="0"/>
              <a:t>Increase in refractory period of heart tissues</a:t>
            </a:r>
          </a:p>
          <a:p>
            <a:pPr marL="742950" lvl="0" indent="-742950" algn="l" rtl="0" fontAlgn="base">
              <a:buFont typeface="+mj-lt"/>
              <a:buAutoNum type="alphaUcPeriod"/>
            </a:pPr>
            <a:r>
              <a:rPr lang="en-US" sz="3600" b="1" dirty="0" smtClean="0"/>
              <a:t>Positive </a:t>
            </a:r>
            <a:r>
              <a:rPr lang="en-US" sz="3600" b="1" dirty="0" err="1" smtClean="0"/>
              <a:t>inotropic</a:t>
            </a:r>
            <a:r>
              <a:rPr lang="en-US" sz="3600" b="1" dirty="0" smtClean="0"/>
              <a:t> effect</a:t>
            </a:r>
          </a:p>
          <a:p>
            <a:pPr marL="742950" lvl="0" indent="-742950" algn="l" rtl="0" fontAlgn="base">
              <a:buFont typeface="+mj-lt"/>
              <a:buAutoNum type="alphaUcPeriod"/>
            </a:pPr>
            <a:r>
              <a:rPr lang="en-US" sz="3600" b="1" dirty="0" smtClean="0"/>
              <a:t>Decrease in heart rate </a:t>
            </a:r>
          </a:p>
          <a:p>
            <a:pPr marL="0" lvl="0" indent="0" algn="l" rtl="0" fontAlgn="base">
              <a:buNone/>
            </a:pPr>
            <a:r>
              <a:rPr lang="en-US" sz="3600" b="1" dirty="0">
                <a:solidFill>
                  <a:srgbClr val="FF0000"/>
                </a:solidFill>
              </a:rPr>
              <a:t>D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marL="742950" lvl="0" indent="-742950" algn="l" rtl="0" fontAlgn="base">
              <a:buFont typeface="+mj-lt"/>
              <a:buAutoNum type="alphaUcPeriod"/>
            </a:pPr>
            <a:endParaRPr lang="ar-IQ" sz="3600" b="1" dirty="0" smtClean="0"/>
          </a:p>
          <a:p>
            <a:endParaRPr lang="ar-IQ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12474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Beta</a:t>
            </a:r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Stimulation</a:t>
            </a:r>
            <a:r>
              <a:rPr lang="en-US" sz="4800" b="1" dirty="0" smtClean="0">
                <a:solidFill>
                  <a:srgbClr val="FF0000"/>
                </a:solidFill>
              </a:rPr>
              <a:t>:</a:t>
            </a:r>
            <a:endParaRPr lang="ar-IQ" sz="4800" b="1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640960" cy="5517232"/>
          </a:xfrm>
        </p:spPr>
        <p:txBody>
          <a:bodyPr>
            <a:noAutofit/>
          </a:bodyPr>
          <a:lstStyle/>
          <a:p>
            <a:pPr marL="514350" indent="-514350" algn="l" rtl="0">
              <a:buAutoNum type="arabicPeriod"/>
            </a:pPr>
            <a:r>
              <a:rPr lang="en-US" sz="3600" b="1" dirty="0" err="1" smtClean="0">
                <a:solidFill>
                  <a:schemeClr val="tx1"/>
                </a:solidFill>
              </a:rPr>
              <a:t>Vasodilation</a:t>
            </a:r>
            <a:r>
              <a:rPr lang="en-US" sz="3600" b="1" dirty="0" smtClean="0">
                <a:solidFill>
                  <a:schemeClr val="tx1"/>
                </a:solidFill>
              </a:rPr>
              <a:t> ( skeletal </a:t>
            </a:r>
            <a:r>
              <a:rPr lang="en-US" sz="3600" b="1" dirty="0" err="1" smtClean="0">
                <a:solidFill>
                  <a:schemeClr val="tx1"/>
                </a:solidFill>
              </a:rPr>
              <a:t>ms.</a:t>
            </a:r>
            <a:r>
              <a:rPr lang="en-US" sz="3600" b="1" dirty="0" smtClean="0">
                <a:solidFill>
                  <a:schemeClr val="tx1"/>
                </a:solidFill>
              </a:rPr>
              <a:t> &amp; liver vs.)</a:t>
            </a:r>
          </a:p>
          <a:p>
            <a:pPr marL="514350" indent="-514350" algn="l" rtl="0">
              <a:buAutoNum type="arabicPeriod"/>
            </a:pPr>
            <a:r>
              <a:rPr lang="en-US" sz="3600" b="1" dirty="0" smtClean="0">
                <a:solidFill>
                  <a:schemeClr val="tx1"/>
                </a:solidFill>
              </a:rPr>
              <a:t>Bronchodilation</a:t>
            </a:r>
          </a:p>
          <a:p>
            <a:pPr marL="514350" indent="-514350" algn="l" rtl="0">
              <a:buAutoNum type="arabicPeriod"/>
            </a:pPr>
            <a:r>
              <a:rPr lang="en-US" sz="3600" b="1" dirty="0" smtClean="0">
                <a:solidFill>
                  <a:schemeClr val="tx1"/>
                </a:solidFill>
              </a:rPr>
              <a:t>Relaxation of uterus</a:t>
            </a:r>
          </a:p>
          <a:p>
            <a:pPr marL="514350" indent="-514350" algn="l" rtl="0">
              <a:buAutoNum type="arabicPeriod"/>
            </a:pPr>
            <a:r>
              <a:rPr lang="en-US" sz="3600" b="1" dirty="0" smtClean="0">
                <a:solidFill>
                  <a:schemeClr val="tx1"/>
                </a:solidFill>
              </a:rPr>
              <a:t>Skeletal muscle tremor</a:t>
            </a:r>
          </a:p>
          <a:p>
            <a:pPr marL="514350" indent="-514350" algn="l" rtl="0">
              <a:buAutoNum type="arabicPeriod"/>
            </a:pPr>
            <a:r>
              <a:rPr lang="en-US" sz="3600" b="1" dirty="0" smtClean="0">
                <a:solidFill>
                  <a:schemeClr val="tx1"/>
                </a:solidFill>
              </a:rPr>
              <a:t>Metabolic: hypokalemia, hyperglycemia (</a:t>
            </a:r>
            <a:r>
              <a:rPr lang="en-US" sz="3600" b="1" dirty="0" err="1" smtClean="0">
                <a:solidFill>
                  <a:schemeClr val="tx1"/>
                </a:solidFill>
              </a:rPr>
              <a:t>glycogenolysis</a:t>
            </a:r>
            <a:r>
              <a:rPr lang="en-US" sz="3600" b="1" dirty="0" smtClean="0">
                <a:solidFill>
                  <a:schemeClr val="tx1"/>
                </a:solidFill>
              </a:rPr>
              <a:t>, ↑glucagon release).</a:t>
            </a:r>
          </a:p>
        </p:txBody>
      </p:sp>
    </p:spTree>
    <p:extLst>
      <p:ext uri="{BB962C8B-B14F-4D97-AF65-F5344CB8AC3E}">
        <p14:creationId xmlns:p14="http://schemas.microsoft.com/office/powerpoint/2010/main" val="311105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 fontScale="90000"/>
          </a:bodyPr>
          <a:lstStyle/>
          <a:p>
            <a:pPr marL="514350" indent="-514350" algn="l" rtl="0"/>
            <a:r>
              <a:rPr lang="en-US" b="1" dirty="0" smtClean="0">
                <a:solidFill>
                  <a:srgbClr val="FF0000"/>
                </a:solidFill>
              </a:rPr>
              <a:t>Dopamine receptors stimulation: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4000" b="1" dirty="0" smtClean="0"/>
              <a:t>Dilates renal blood vessels and enhance renal perfusion. Dopamine is of great significance in CNS</a:t>
            </a:r>
            <a:endParaRPr lang="ar-IQ" sz="40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888432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Note</a:t>
            </a:r>
          </a:p>
          <a:p>
            <a:pPr algn="l" rtl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*Do not forget that selectivity of all adrenergic agonist is relative. Usually at low doses.</a:t>
            </a:r>
          </a:p>
          <a:p>
            <a:pPr algn="l" rtl="0">
              <a:buNone/>
            </a:pPr>
            <a:r>
              <a:rPr lang="en-US" sz="3600" b="1" dirty="0" smtClean="0"/>
              <a:t>Selective β2 agonist (salbutamol) also causes tachycardia</a:t>
            </a:r>
            <a:endParaRPr lang="ar-IQ" sz="3600" b="1" dirty="0" smtClean="0"/>
          </a:p>
          <a:p>
            <a:pPr algn="l" rtl="0">
              <a:buNone/>
            </a:pPr>
            <a:endParaRPr lang="ar-IQ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MCQ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rmAutofit/>
          </a:bodyPr>
          <a:lstStyle/>
          <a:p>
            <a:pPr marL="514350" indent="-514350" algn="l" rtl="0">
              <a:buNone/>
            </a:pPr>
            <a:r>
              <a:rPr lang="en-US" sz="3600" b="1" dirty="0"/>
              <a:t>The following effect is true about Beta2 stimulation (salbutamol):</a:t>
            </a:r>
          </a:p>
          <a:p>
            <a:pPr marL="514350" indent="-514350" algn="l" rtl="0">
              <a:buNone/>
            </a:pPr>
            <a:r>
              <a:rPr lang="en-US" sz="3600" b="1" dirty="0"/>
              <a:t>a.	Bronchoconstriction</a:t>
            </a:r>
          </a:p>
          <a:p>
            <a:pPr marL="514350" indent="-514350" algn="l" rtl="0">
              <a:buNone/>
            </a:pPr>
            <a:r>
              <a:rPr lang="en-US" sz="3600" b="1" dirty="0"/>
              <a:t>b.	premature contraction of uterus</a:t>
            </a:r>
          </a:p>
          <a:p>
            <a:pPr marL="514350" indent="-514350" algn="l" rtl="0">
              <a:buNone/>
            </a:pPr>
            <a:r>
              <a:rPr lang="en-US" sz="3600" b="1" dirty="0"/>
              <a:t>c.	Bradycardia </a:t>
            </a:r>
          </a:p>
          <a:p>
            <a:pPr marL="514350" indent="-514350" algn="l" rtl="0">
              <a:buNone/>
            </a:pPr>
            <a:r>
              <a:rPr lang="en-US" sz="3600" b="1" dirty="0"/>
              <a:t>d.	Hyperkalemia</a:t>
            </a:r>
          </a:p>
          <a:p>
            <a:pPr marL="514350" indent="-514350" algn="l" rtl="0">
              <a:buNone/>
            </a:pPr>
            <a:r>
              <a:rPr lang="en-US" sz="3600" b="1" dirty="0"/>
              <a:t>e.	Tremor </a:t>
            </a:r>
          </a:p>
          <a:p>
            <a:pPr marL="0" indent="0" algn="l" rtl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E</a:t>
            </a:r>
            <a:endParaRPr lang="ar-IQ" sz="3600" b="1" dirty="0" smtClean="0">
              <a:solidFill>
                <a:srgbClr val="FF0000"/>
              </a:solidFill>
            </a:endParaRP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Autonomic Nervous System (</a:t>
            </a:r>
            <a:r>
              <a:rPr lang="en-US" b="1" dirty="0" smtClean="0">
                <a:solidFill>
                  <a:srgbClr val="FF0000"/>
                </a:solidFill>
              </a:rPr>
              <a:t>ANS</a:t>
            </a:r>
            <a:r>
              <a:rPr lang="en-US" b="1" dirty="0" smtClean="0"/>
              <a:t>)</a:t>
            </a:r>
            <a:endParaRPr lang="ar-IQ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b="1" dirty="0" smtClean="0"/>
              <a:t>The nervous system is divided into central (brain &amp; spinal cord) and peripheral NS (efferent &amp; afferent divisions).</a:t>
            </a:r>
          </a:p>
          <a:p>
            <a:pPr algn="l" rtl="0"/>
            <a:r>
              <a:rPr lang="en-US" b="1" dirty="0" smtClean="0"/>
              <a:t>The efferent portion is divided into somatic NS (voluntary) and ANS (involuntary)</a:t>
            </a:r>
          </a:p>
          <a:p>
            <a:pPr algn="l" rtl="0"/>
            <a:r>
              <a:rPr lang="en-US" b="1" dirty="0" smtClean="0"/>
              <a:t>ANS, along with endocrine system coordinates the regulation &amp; integration of body functions.</a:t>
            </a:r>
          </a:p>
          <a:p>
            <a:pPr algn="l" rtl="0"/>
            <a:r>
              <a:rPr lang="en-US" b="1" dirty="0" smtClean="0"/>
              <a:t>Controlling digestion, COP, blood flow, glandular secretions.</a:t>
            </a:r>
            <a:endParaRPr lang="ar-IQ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0" y="72009"/>
            <a:ext cx="9144000" cy="908719"/>
          </a:xfrm>
        </p:spPr>
        <p:txBody>
          <a:bodyPr>
            <a:normAutofit/>
          </a:bodyPr>
          <a:lstStyle/>
          <a:p>
            <a:pPr rtl="0"/>
            <a:r>
              <a:rPr lang="en-US" sz="3600" b="1" dirty="0" smtClean="0">
                <a:solidFill>
                  <a:srgbClr val="FF0000"/>
                </a:solidFill>
              </a:rPr>
              <a:t>Adrenergic Agonists (Sympathomimetic drugs)</a:t>
            </a:r>
            <a:endParaRPr lang="ar-IQ" sz="3600" b="1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8820472" cy="594928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tx1"/>
                </a:solidFill>
              </a:rPr>
              <a:t>Classification according to mode of action:</a:t>
            </a:r>
          </a:p>
          <a:p>
            <a:pPr marL="514350" indent="-514350" algn="l" rtl="0"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Directly acting adrenergic agonists: Adrenalin, NA, dopamine, </a:t>
            </a:r>
            <a:r>
              <a:rPr lang="en-US" b="1" dirty="0" err="1" smtClean="0">
                <a:solidFill>
                  <a:schemeClr val="tx1"/>
                </a:solidFill>
              </a:rPr>
              <a:t>isoprenaline</a:t>
            </a:r>
            <a:endParaRPr lang="en-US" b="1" dirty="0" smtClean="0">
              <a:solidFill>
                <a:schemeClr val="tx1"/>
              </a:solidFill>
            </a:endParaRPr>
          </a:p>
          <a:p>
            <a:pPr marL="514350" indent="-514350" algn="l" rtl="0"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Indirect adrenergic agonists:</a:t>
            </a:r>
          </a:p>
          <a:p>
            <a:pPr marL="457200" indent="-457200" algn="l" rtl="0">
              <a:buFontTx/>
              <a:buChar char="-"/>
            </a:pPr>
            <a:r>
              <a:rPr lang="en-US" b="1" dirty="0" smtClean="0">
                <a:solidFill>
                  <a:schemeClr val="tx1"/>
                </a:solidFill>
              </a:rPr>
              <a:t>Block reuptake of NA e.g. </a:t>
            </a:r>
            <a:r>
              <a:rPr lang="en-US" b="1" dirty="0" err="1" smtClean="0">
                <a:solidFill>
                  <a:schemeClr val="tx1"/>
                </a:solidFill>
              </a:rPr>
              <a:t>cocain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cs typeface="Arial" pitchFamily="34" charset="0"/>
              </a:rPr>
              <a:t>tricyclic</a:t>
            </a:r>
            <a:r>
              <a:rPr lang="en-US" b="1" dirty="0" smtClean="0">
                <a:solidFill>
                  <a:schemeClr val="tx1"/>
                </a:solidFill>
                <a:cs typeface="Arial" pitchFamily="34" charset="0"/>
              </a:rPr>
              <a:t> antidepressants (</a:t>
            </a:r>
            <a:r>
              <a:rPr lang="en-US" b="1" dirty="0" smtClean="0">
                <a:solidFill>
                  <a:schemeClr val="tx1"/>
                </a:solidFill>
              </a:rPr>
              <a:t>TCAD).</a:t>
            </a:r>
          </a:p>
          <a:p>
            <a:pPr marL="457200" indent="-457200" algn="l" rtl="0">
              <a:buFontTx/>
              <a:buChar char="-"/>
            </a:pPr>
            <a:r>
              <a:rPr lang="en-US" b="1" dirty="0" smtClean="0">
                <a:solidFill>
                  <a:schemeClr val="tx1"/>
                </a:solidFill>
              </a:rPr>
              <a:t>Cause release of NA e.g. Amphetamine</a:t>
            </a:r>
          </a:p>
          <a:p>
            <a:pPr marL="514350" indent="-514350" algn="l" rtl="0"/>
            <a:r>
              <a:rPr lang="en-US" b="1" dirty="0" smtClean="0">
                <a:solidFill>
                  <a:schemeClr val="tx1"/>
                </a:solidFill>
              </a:rPr>
              <a:t>3. Mixed-action agonists: ephedrine, pseudoephedrine</a:t>
            </a:r>
          </a:p>
          <a:p>
            <a:pPr marL="514350" indent="-514350" algn="l" rtl="0"/>
            <a:endParaRPr lang="en-US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3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MCQ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760640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b="1" dirty="0"/>
              <a:t>A 22-year-old male is brought to the emergency room with suspected </a:t>
            </a:r>
            <a:r>
              <a:rPr lang="en-US" b="1" dirty="0" smtClean="0"/>
              <a:t>Tricyclic antidepressant </a:t>
            </a:r>
            <a:r>
              <a:rPr lang="en-US" b="1" dirty="0"/>
              <a:t>overdose. Which </a:t>
            </a:r>
            <a:r>
              <a:rPr lang="en-US" b="1" dirty="0" smtClean="0"/>
              <a:t>one of the following features </a:t>
            </a:r>
            <a:r>
              <a:rPr lang="en-US" b="1" dirty="0"/>
              <a:t>is most likely in this patient?</a:t>
            </a:r>
          </a:p>
          <a:p>
            <a:pPr marL="0" indent="0" algn="l" rtl="0">
              <a:buNone/>
            </a:pPr>
            <a:r>
              <a:rPr lang="en-US" b="1" dirty="0"/>
              <a:t>A. </a:t>
            </a:r>
            <a:r>
              <a:rPr lang="en-US" b="1" dirty="0" smtClean="0"/>
              <a:t>Hyperglycemia  </a:t>
            </a:r>
            <a:endParaRPr lang="en-US" b="1" dirty="0"/>
          </a:p>
          <a:p>
            <a:pPr marL="0" indent="0" algn="l" rtl="0">
              <a:buNone/>
            </a:pPr>
            <a:r>
              <a:rPr lang="en-US" b="1" dirty="0"/>
              <a:t>B. </a:t>
            </a:r>
            <a:r>
              <a:rPr lang="en-US" b="1" dirty="0" smtClean="0"/>
              <a:t>Bronchoconstriction</a:t>
            </a:r>
            <a:endParaRPr lang="en-US" b="1" dirty="0"/>
          </a:p>
          <a:p>
            <a:pPr marL="0" indent="0" algn="l" rtl="0">
              <a:buNone/>
            </a:pPr>
            <a:r>
              <a:rPr lang="en-US" b="1" dirty="0"/>
              <a:t>C. </a:t>
            </a:r>
            <a:r>
              <a:rPr lang="en-US" b="1" dirty="0" smtClean="0"/>
              <a:t>Bradycardia</a:t>
            </a:r>
            <a:endParaRPr lang="en-US" b="1" dirty="0"/>
          </a:p>
          <a:p>
            <a:pPr marL="0" indent="0" algn="l" rtl="0">
              <a:buNone/>
            </a:pPr>
            <a:r>
              <a:rPr lang="en-US" b="1" dirty="0"/>
              <a:t>D. </a:t>
            </a:r>
            <a:r>
              <a:rPr lang="en-US" b="1" dirty="0" err="1"/>
              <a:t>Miosis</a:t>
            </a:r>
            <a:r>
              <a:rPr lang="en-US" b="1" dirty="0"/>
              <a:t> (constriction of pupil</a:t>
            </a:r>
            <a:r>
              <a:rPr lang="en-US" b="1" dirty="0" smtClean="0"/>
              <a:t>)</a:t>
            </a:r>
          </a:p>
          <a:p>
            <a:pPr marL="0" indent="0" algn="l" rtl="0">
              <a:buNone/>
            </a:pPr>
            <a:r>
              <a:rPr lang="en-US" b="1" dirty="0" smtClean="0"/>
              <a:t>E. </a:t>
            </a:r>
            <a:r>
              <a:rPr lang="en-US" b="1" dirty="0" err="1" smtClean="0"/>
              <a:t>Hyperkalaemia</a:t>
            </a:r>
            <a:r>
              <a:rPr lang="en-US" b="1" dirty="0" smtClean="0"/>
              <a:t> 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A: </a:t>
            </a:r>
            <a:r>
              <a:rPr lang="en-US" sz="2800" b="1" dirty="0" smtClean="0">
                <a:solidFill>
                  <a:srgbClr val="FF0000"/>
                </a:solidFill>
              </a:rPr>
              <a:t>Cocaine (or TCAD) </a:t>
            </a:r>
            <a:r>
              <a:rPr lang="en-US" sz="2800" b="1" dirty="0">
                <a:solidFill>
                  <a:srgbClr val="FF0000"/>
                </a:solidFill>
              </a:rPr>
              <a:t>is an indirect adrenergic agonist that prevents the reuptake of norepinephrine </a:t>
            </a:r>
            <a:r>
              <a:rPr lang="en-US" sz="2800" b="1" dirty="0" smtClean="0">
                <a:solidFill>
                  <a:srgbClr val="FF0000"/>
                </a:solidFill>
              </a:rPr>
              <a:t>into the </a:t>
            </a:r>
            <a:r>
              <a:rPr lang="en-US" sz="2800" b="1" dirty="0">
                <a:solidFill>
                  <a:srgbClr val="FF0000"/>
                </a:solidFill>
              </a:rPr>
              <a:t>nerve terminals, thus </a:t>
            </a:r>
            <a:r>
              <a:rPr lang="en-US" sz="2800" b="1" dirty="0" smtClean="0">
                <a:solidFill>
                  <a:srgbClr val="FF0000"/>
                </a:solidFill>
              </a:rPr>
              <a:t> increasing </a:t>
            </a:r>
            <a:r>
              <a:rPr lang="en-US" sz="2800" b="1" dirty="0">
                <a:solidFill>
                  <a:srgbClr val="FF0000"/>
                </a:solidFill>
              </a:rPr>
              <a:t>the levels of NE in the synaptic cleft</a:t>
            </a:r>
          </a:p>
        </p:txBody>
      </p:sp>
    </p:spTree>
    <p:extLst>
      <p:ext uri="{BB962C8B-B14F-4D97-AF65-F5344CB8AC3E}">
        <p14:creationId xmlns:p14="http://schemas.microsoft.com/office/powerpoint/2010/main" val="214730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1700808"/>
          </a:xfrm>
        </p:spPr>
        <p:txBody>
          <a:bodyPr>
            <a:normAutofit fontScale="90000"/>
          </a:bodyPr>
          <a:lstStyle/>
          <a:p>
            <a:pPr marL="514350" indent="-514350" algn="l" rtl="0"/>
            <a:r>
              <a:rPr lang="en-US" sz="4000" b="1" dirty="0" err="1" smtClean="0"/>
              <a:t>Sympathomimetic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(Adrenergic agonist)</a:t>
            </a:r>
            <a:r>
              <a:rPr lang="en-US" sz="4000" b="1" dirty="0" smtClean="0"/>
              <a:t> drugs</a:t>
            </a:r>
            <a:br>
              <a:rPr lang="en-US" sz="4000" b="1" dirty="0" smtClean="0"/>
            </a:br>
            <a:r>
              <a:rPr lang="en-US" sz="4000" b="1" dirty="0" smtClean="0"/>
              <a:t>can be divided into:</a:t>
            </a:r>
            <a:br>
              <a:rPr lang="en-US" sz="4000" b="1" dirty="0" smtClean="0"/>
            </a:br>
            <a:r>
              <a:rPr lang="en-US" sz="4000" b="1" dirty="0" err="1" smtClean="0">
                <a:solidFill>
                  <a:srgbClr val="FF0000"/>
                </a:solidFill>
              </a:rPr>
              <a:t>Catecholamines</a:t>
            </a:r>
            <a:r>
              <a:rPr lang="en-US" sz="4000" b="1" dirty="0" smtClean="0"/>
              <a:t> &amp; </a:t>
            </a:r>
            <a:r>
              <a:rPr lang="en-US" sz="4000" b="1" dirty="0" smtClean="0">
                <a:solidFill>
                  <a:srgbClr val="FF0000"/>
                </a:solidFill>
              </a:rPr>
              <a:t>Non-</a:t>
            </a:r>
            <a:r>
              <a:rPr lang="en-US" sz="4000" b="1" dirty="0" err="1" smtClean="0">
                <a:solidFill>
                  <a:srgbClr val="FF0000"/>
                </a:solidFill>
              </a:rPr>
              <a:t>catecholamines</a:t>
            </a:r>
            <a:endParaRPr lang="en-US" sz="4000" b="1" dirty="0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772816"/>
            <a:ext cx="8820472" cy="5085184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en-US" sz="4000" b="1" dirty="0" err="1" smtClean="0">
                <a:solidFill>
                  <a:srgbClr val="FF0000"/>
                </a:solidFill>
              </a:rPr>
              <a:t>Catecholamines</a:t>
            </a:r>
            <a:endParaRPr lang="en-US" sz="4000" b="1" dirty="0" smtClean="0"/>
          </a:p>
          <a:p>
            <a:pPr algn="l" rtl="0"/>
            <a:r>
              <a:rPr lang="en-US" sz="3600" b="1" dirty="0" smtClean="0"/>
              <a:t>Contain a </a:t>
            </a:r>
            <a:r>
              <a:rPr lang="en-US" sz="3600" b="1" dirty="0" err="1" smtClean="0"/>
              <a:t>catechol</a:t>
            </a:r>
            <a:r>
              <a:rPr lang="en-US" sz="3600" b="1" dirty="0" smtClean="0"/>
              <a:t> group with high potency </a:t>
            </a:r>
          </a:p>
          <a:p>
            <a:pPr algn="l" rtl="0"/>
            <a:r>
              <a:rPr lang="en-US" sz="3600" b="1" dirty="0" smtClean="0"/>
              <a:t>Adrenaline, NA, </a:t>
            </a:r>
            <a:r>
              <a:rPr lang="en-US" sz="3600" b="1" dirty="0" err="1" smtClean="0"/>
              <a:t>isoprenaline</a:t>
            </a:r>
            <a:r>
              <a:rPr lang="en-US" sz="3600" b="1" dirty="0" smtClean="0"/>
              <a:t>, dopamine</a:t>
            </a:r>
          </a:p>
          <a:p>
            <a:pPr algn="l" rtl="0"/>
            <a:r>
              <a:rPr lang="en-US" sz="3600" b="1" dirty="0" smtClean="0"/>
              <a:t>Brief duration of action (more liable to MAO </a:t>
            </a:r>
            <a:r>
              <a:rPr lang="en-US" sz="3600" b="1" dirty="0" err="1" smtClean="0"/>
              <a:t>intraneurally</a:t>
            </a:r>
            <a:r>
              <a:rPr lang="en-US" sz="3600" b="1" dirty="0" smtClean="0"/>
              <a:t>, by COMT </a:t>
            </a:r>
            <a:r>
              <a:rPr lang="en-US" sz="3600" b="1" dirty="0" err="1" smtClean="0"/>
              <a:t>postsynaptically</a:t>
            </a:r>
            <a:r>
              <a:rPr lang="en-US" sz="3600" b="1" dirty="0" smtClean="0"/>
              <a:t>, by COMT &amp; MAO in gut, and by MAO in liver)</a:t>
            </a:r>
          </a:p>
          <a:p>
            <a:pPr algn="l" rtl="0"/>
            <a:r>
              <a:rPr lang="en-US" sz="3600" b="1" dirty="0" smtClean="0"/>
              <a:t>Poor penetration into CNS (polar), less CNS symptoms (anxiety, tremor, headache)</a:t>
            </a:r>
          </a:p>
          <a:p>
            <a:pPr algn="l" rtl="0"/>
            <a:r>
              <a:rPr lang="en-US" sz="3600" b="1" dirty="0" smtClean="0"/>
              <a:t>Can not be taken orally (intestinal MAO,COMT)</a:t>
            </a:r>
            <a:endParaRPr lang="ar-IQ" sz="3600" b="1" dirty="0"/>
          </a:p>
        </p:txBody>
      </p:sp>
    </p:spTree>
    <p:extLst>
      <p:ext uri="{BB962C8B-B14F-4D97-AF65-F5344CB8AC3E}">
        <p14:creationId xmlns:p14="http://schemas.microsoft.com/office/powerpoint/2010/main" val="75046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Non-</a:t>
            </a:r>
            <a:r>
              <a:rPr lang="en-US" sz="4000" b="1" dirty="0" err="1" smtClean="0">
                <a:solidFill>
                  <a:srgbClr val="FF0000"/>
                </a:solidFill>
              </a:rPr>
              <a:t>catecholamines</a:t>
            </a:r>
            <a:endParaRPr lang="ar-IQ" sz="40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5445224"/>
          </a:xfrm>
        </p:spPr>
        <p:txBody>
          <a:bodyPr>
            <a:normAutofit/>
          </a:bodyPr>
          <a:lstStyle/>
          <a:p>
            <a:pPr algn="l" rtl="0"/>
            <a:r>
              <a:rPr lang="en-US" sz="3600" b="1" dirty="0" smtClean="0"/>
              <a:t>No catechol group</a:t>
            </a:r>
          </a:p>
          <a:p>
            <a:pPr algn="l" rtl="0"/>
            <a:r>
              <a:rPr lang="en-US" sz="3600" b="1" dirty="0" smtClean="0"/>
              <a:t>Ephedrine, </a:t>
            </a:r>
            <a:r>
              <a:rPr lang="en-US" sz="3600" b="1" dirty="0" err="1" smtClean="0"/>
              <a:t>phenylephrine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salbutamol</a:t>
            </a:r>
            <a:r>
              <a:rPr lang="en-US" sz="3600" b="1" dirty="0" smtClean="0"/>
              <a:t>, amphetamine</a:t>
            </a:r>
          </a:p>
          <a:p>
            <a:pPr algn="l" rtl="0"/>
            <a:r>
              <a:rPr lang="en-US" sz="3600" b="1" dirty="0" smtClean="0"/>
              <a:t>Longer duration of action</a:t>
            </a:r>
          </a:p>
          <a:p>
            <a:pPr algn="l" rtl="0"/>
            <a:r>
              <a:rPr lang="en-US" sz="3600" b="1" dirty="0" smtClean="0"/>
              <a:t>Can pass BBB with CNS effects</a:t>
            </a:r>
          </a:p>
          <a:p>
            <a:pPr algn="l" rtl="0"/>
            <a:r>
              <a:rPr lang="en-US" sz="3600" b="1" dirty="0" smtClean="0"/>
              <a:t>Can be given orally</a:t>
            </a:r>
          </a:p>
          <a:p>
            <a:pPr algn="l" rtl="0"/>
            <a:r>
              <a:rPr lang="en-US" sz="3600" b="1" dirty="0" smtClean="0"/>
              <a:t>Not substrate for COMT, metabolized slowly by MAO</a:t>
            </a:r>
            <a:endParaRPr lang="ar-IQ" sz="3600" b="1" dirty="0"/>
          </a:p>
        </p:txBody>
      </p:sp>
    </p:spTree>
    <p:extLst>
      <p:ext uri="{BB962C8B-B14F-4D97-AF65-F5344CB8AC3E}">
        <p14:creationId xmlns:p14="http://schemas.microsoft.com/office/powerpoint/2010/main" val="357217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Adrenaline (epinephrine)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Autofit/>
          </a:bodyPr>
          <a:lstStyle/>
          <a:p>
            <a:pPr algn="l" rtl="0"/>
            <a:r>
              <a:rPr lang="en-US" b="1" dirty="0" smtClean="0"/>
              <a:t>A catecholamine. In adrenal medulla NA is </a:t>
            </a:r>
            <a:r>
              <a:rPr lang="en-US" b="1" dirty="0" err="1" smtClean="0"/>
              <a:t>methylated</a:t>
            </a:r>
            <a:r>
              <a:rPr lang="en-US" b="1" dirty="0" smtClean="0"/>
              <a:t> to adrenaline. </a:t>
            </a:r>
          </a:p>
          <a:p>
            <a:pPr algn="l" rtl="0"/>
            <a:r>
              <a:rPr lang="en-US" b="1" dirty="0" smtClean="0"/>
              <a:t>At low doses → β2 effects (</a:t>
            </a:r>
            <a:r>
              <a:rPr lang="en-US" b="1" dirty="0" err="1" smtClean="0"/>
              <a:t>vasodil</a:t>
            </a:r>
            <a:r>
              <a:rPr lang="en-US" b="1" dirty="0" smtClean="0"/>
              <a:t>.), at high doses → </a:t>
            </a:r>
            <a:r>
              <a:rPr lang="el-GR" b="1" dirty="0" smtClean="0"/>
              <a:t>α</a:t>
            </a:r>
            <a:r>
              <a:rPr lang="en-US" b="1" dirty="0" smtClean="0"/>
              <a:t> effects (</a:t>
            </a:r>
            <a:r>
              <a:rPr lang="en-US" b="1" dirty="0" err="1" smtClean="0"/>
              <a:t>vasoconst</a:t>
            </a:r>
            <a:r>
              <a:rPr lang="en-US" b="1" dirty="0" smtClean="0"/>
              <a:t>.)</a:t>
            </a:r>
          </a:p>
          <a:p>
            <a:pPr algn="l" rtl="0"/>
            <a:r>
              <a:rPr lang="en-US" b="1" dirty="0" smtClean="0"/>
              <a:t>The major actions are on cardiovascular system: heart, kidney, vessels of skin &amp; viscera (</a:t>
            </a:r>
            <a:r>
              <a:rPr lang="en-US" b="1" dirty="0" err="1" smtClean="0"/>
              <a:t>vasocons</a:t>
            </a:r>
            <a:r>
              <a:rPr lang="en-US" b="1" dirty="0" smtClean="0"/>
              <a:t>.), vessels of liver &amp; skeletal muscles (</a:t>
            </a:r>
            <a:r>
              <a:rPr lang="en-US" b="1" dirty="0" err="1" smtClean="0"/>
              <a:t>vasodil</a:t>
            </a:r>
            <a:r>
              <a:rPr lang="en-US" b="1" dirty="0" smtClean="0"/>
              <a:t>.)</a:t>
            </a:r>
          </a:p>
          <a:p>
            <a:pPr algn="l" rtl="0"/>
            <a:r>
              <a:rPr lang="en-US" b="1" dirty="0" err="1" smtClean="0"/>
              <a:t>Bronchodilation</a:t>
            </a:r>
            <a:r>
              <a:rPr lang="en-US" b="1" dirty="0" smtClean="0"/>
              <a:t>. It also inhibits allergy mediators as histamine from mast cells.</a:t>
            </a:r>
          </a:p>
          <a:p>
            <a:pPr algn="l" rtl="0"/>
            <a:r>
              <a:rPr lang="en-US" b="1" dirty="0" smtClean="0"/>
              <a:t>Hyperglycemia? ↑</a:t>
            </a:r>
            <a:r>
              <a:rPr lang="en-US" b="1" dirty="0" err="1" smtClean="0"/>
              <a:t>glycogenolysis</a:t>
            </a:r>
            <a:r>
              <a:rPr lang="en-US" b="1" dirty="0" smtClean="0"/>
              <a:t> in liver (β2), ↑glucagon (β2), ↓insulin (α2)</a:t>
            </a:r>
          </a:p>
        </p:txBody>
      </p:sp>
    </p:spTree>
    <p:extLst>
      <p:ext uri="{BB962C8B-B14F-4D97-AF65-F5344CB8AC3E}">
        <p14:creationId xmlns:p14="http://schemas.microsoft.com/office/powerpoint/2010/main" val="74896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Therapeutic uses: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/>
              <a:t>With local anesthetic to prolong action (delay absorption by alph1 </a:t>
            </a:r>
            <a:r>
              <a:rPr lang="en-US" b="1" dirty="0" err="1" smtClean="0"/>
              <a:t>vasoconstict</a:t>
            </a:r>
            <a:r>
              <a:rPr lang="en-US" b="1" dirty="0" smtClean="0"/>
              <a:t>.)</a:t>
            </a:r>
          </a:p>
          <a:p>
            <a:pPr marL="0" indent="0" algn="l" rtl="0">
              <a:buNone/>
            </a:pPr>
            <a:r>
              <a:rPr lang="en-US" b="1" dirty="0" smtClean="0"/>
              <a:t>Never used for circumcision &amp; finger or toe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/>
              <a:t>Topical </a:t>
            </a:r>
            <a:r>
              <a:rPr lang="en-US" b="1" dirty="0" err="1" smtClean="0"/>
              <a:t>medriatic</a:t>
            </a:r>
            <a:r>
              <a:rPr lang="en-US" b="1" dirty="0" smtClean="0"/>
              <a:t> , reduce congestion.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/>
              <a:t>Cardiac arrest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/>
              <a:t>Severe bronchial asthma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/>
              <a:t>Anaphylactic shock </a:t>
            </a:r>
            <a:endParaRPr lang="ar-IQ" b="1" dirty="0" smtClean="0"/>
          </a:p>
          <a:p>
            <a:pPr algn="l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Pharmacokinetics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073427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b="1" dirty="0"/>
              <a:t>Epinephrine has a rapid onset but a brief duration of action (due to rapid degradation). </a:t>
            </a:r>
            <a:endParaRPr lang="en-US" b="1" dirty="0" smtClean="0"/>
          </a:p>
          <a:p>
            <a:pPr marL="0" indent="0" algn="l">
              <a:buNone/>
            </a:pPr>
            <a:r>
              <a:rPr lang="en-US" b="1" dirty="0" smtClean="0"/>
              <a:t>The </a:t>
            </a:r>
            <a:r>
              <a:rPr lang="en-US" b="1" dirty="0"/>
              <a:t>preferred route for anaphylaxis in the </a:t>
            </a:r>
            <a:r>
              <a:rPr lang="en-US" b="1" dirty="0" smtClean="0"/>
              <a:t>outpatient </a:t>
            </a:r>
            <a:r>
              <a:rPr lang="en-US" b="1" dirty="0"/>
              <a:t>is intramuscular (anterior thigh) due to rapid absorption. In emergencies, epinephrine is </a:t>
            </a:r>
            <a:r>
              <a:rPr lang="en-US" b="1" dirty="0" smtClean="0"/>
              <a:t>given </a:t>
            </a:r>
            <a:r>
              <a:rPr lang="en-US" b="1" dirty="0"/>
              <a:t>(IV</a:t>
            </a:r>
            <a:r>
              <a:rPr lang="en-US" b="1" dirty="0" smtClean="0"/>
              <a:t>). </a:t>
            </a:r>
            <a:r>
              <a:rPr lang="en-US" b="1" dirty="0"/>
              <a:t>It may also be given subcutaneously</a:t>
            </a:r>
            <a:r>
              <a:rPr lang="en-US" b="1" dirty="0" smtClean="0"/>
              <a:t>, </a:t>
            </a:r>
            <a:r>
              <a:rPr lang="en-US" b="1" dirty="0"/>
              <a:t>or by </a:t>
            </a:r>
            <a:r>
              <a:rPr lang="en-US" b="1" dirty="0" smtClean="0"/>
              <a:t>inhalation. </a:t>
            </a:r>
          </a:p>
          <a:p>
            <a:pPr marL="0" indent="0" algn="l">
              <a:buNone/>
            </a:pPr>
            <a:r>
              <a:rPr lang="en-US" b="1" dirty="0" smtClean="0"/>
              <a:t>It </a:t>
            </a:r>
            <a:r>
              <a:rPr lang="en-US" b="1" dirty="0"/>
              <a:t>is rapidly metabolized by MAO and COMT, and the </a:t>
            </a:r>
            <a:r>
              <a:rPr lang="en-US" b="1" dirty="0" smtClean="0"/>
              <a:t>metabolites </a:t>
            </a:r>
            <a:r>
              <a:rPr lang="en-US" b="1" dirty="0"/>
              <a:t>are excreted in urine.</a:t>
            </a:r>
          </a:p>
        </p:txBody>
      </p:sp>
    </p:spTree>
    <p:extLst>
      <p:ext uri="{BB962C8B-B14F-4D97-AF65-F5344CB8AC3E}">
        <p14:creationId xmlns:p14="http://schemas.microsoft.com/office/powerpoint/2010/main" val="208629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23528" y="1"/>
            <a:ext cx="8820472" cy="1700807"/>
          </a:xfrm>
        </p:spPr>
        <p:txBody>
          <a:bodyPr>
            <a:normAutofit/>
          </a:bodyPr>
          <a:lstStyle/>
          <a:p>
            <a:pPr algn="l" rtl="0"/>
            <a:r>
              <a:rPr lang="en-US" sz="3600" b="1" dirty="0" smtClean="0">
                <a:solidFill>
                  <a:srgbClr val="FF0000"/>
                </a:solidFill>
              </a:rPr>
              <a:t>Noradrenaline/Norepinephrine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A catecholamine, acts on alpha more than beta</a:t>
            </a:r>
            <a:br>
              <a:rPr lang="en-US" sz="3200" b="1" dirty="0" smtClean="0"/>
            </a:br>
            <a:r>
              <a:rPr lang="en-US" sz="3200" b="1" dirty="0" smtClean="0"/>
              <a:t>Used in septic shock</a:t>
            </a:r>
            <a:endParaRPr lang="ar-IQ" sz="3200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8964488" cy="5229200"/>
          </a:xfrm>
        </p:spPr>
        <p:txBody>
          <a:bodyPr>
            <a:normAutofit/>
          </a:bodyPr>
          <a:lstStyle/>
          <a:p>
            <a:pPr algn="l"/>
            <a:r>
              <a:rPr lang="en-US" sz="3400" b="1" dirty="0" err="1" smtClean="0">
                <a:solidFill>
                  <a:srgbClr val="FF0000"/>
                </a:solidFill>
              </a:rPr>
              <a:t>Isoprenaline</a:t>
            </a:r>
            <a:endParaRPr lang="en-US" sz="3400" b="1" dirty="0" smtClean="0">
              <a:solidFill>
                <a:srgbClr val="FF0000"/>
              </a:solidFill>
            </a:endParaRPr>
          </a:p>
          <a:p>
            <a:pPr algn="l"/>
            <a:r>
              <a:rPr lang="en-US" sz="3400" b="1" dirty="0" smtClean="0">
                <a:solidFill>
                  <a:schemeClr val="tx1"/>
                </a:solidFill>
              </a:rPr>
              <a:t>Catecholamine acts on beta 1,2 (non-selective)</a:t>
            </a:r>
          </a:p>
          <a:p>
            <a:pPr algn="l"/>
            <a:r>
              <a:rPr lang="en-US" sz="3400" b="1" dirty="0" smtClean="0">
                <a:solidFill>
                  <a:schemeClr val="tx1"/>
                </a:solidFill>
              </a:rPr>
              <a:t>Used in complete heart block and over dose of beta blockers</a:t>
            </a:r>
            <a:endParaRPr lang="en-US" sz="3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45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MCQ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5472608"/>
          </a:xfrm>
        </p:spPr>
        <p:txBody>
          <a:bodyPr>
            <a:normAutofit/>
          </a:bodyPr>
          <a:lstStyle/>
          <a:p>
            <a:pPr marL="742950" indent="-742950" algn="l" rtl="0">
              <a:buNone/>
            </a:pPr>
            <a:r>
              <a:rPr lang="en-US" sz="3600" b="1" dirty="0" smtClean="0"/>
              <a:t>Adrenaline is sympathomimetic drug which:</a:t>
            </a:r>
          </a:p>
          <a:p>
            <a:pPr marL="742950" lvl="0" indent="-742950" algn="l" rtl="0">
              <a:buFont typeface="+mj-lt"/>
              <a:buAutoNum type="alphaUcPeriod"/>
            </a:pPr>
            <a:r>
              <a:rPr lang="en-US" sz="3600" b="1" dirty="0" smtClean="0"/>
              <a:t>Is  given orally</a:t>
            </a:r>
          </a:p>
          <a:p>
            <a:pPr marL="742950" lvl="0" indent="-742950" algn="l" rtl="0">
              <a:buFont typeface="+mj-lt"/>
              <a:buAutoNum type="alphaUcPeriod"/>
            </a:pPr>
            <a:r>
              <a:rPr lang="en-US" sz="3600" b="1" dirty="0" smtClean="0"/>
              <a:t>Causes nasal congestion </a:t>
            </a:r>
          </a:p>
          <a:p>
            <a:pPr marL="742950" lvl="0" indent="-742950" algn="l" rtl="0">
              <a:buFont typeface="+mj-lt"/>
              <a:buAutoNum type="alphaUcPeriod"/>
            </a:pPr>
            <a:r>
              <a:rPr lang="en-US" sz="3600" b="1" dirty="0" smtClean="0"/>
              <a:t>Causes severe CNS effects</a:t>
            </a:r>
          </a:p>
          <a:p>
            <a:pPr marL="742950" lvl="0" indent="-742950" algn="l" rtl="0">
              <a:buFont typeface="+mj-lt"/>
              <a:buAutoNum type="alphaUcPeriod"/>
            </a:pPr>
            <a:r>
              <a:rPr lang="en-US" sz="3600" b="1" dirty="0" smtClean="0"/>
              <a:t>Is contraindicated in heart block</a:t>
            </a:r>
          </a:p>
          <a:p>
            <a:pPr marL="742950" lvl="0" indent="-742950" algn="l" rtl="0">
              <a:buFont typeface="+mj-lt"/>
              <a:buAutoNum type="alphaUcPeriod"/>
            </a:pPr>
            <a:r>
              <a:rPr lang="en-US" sz="3600" b="1" dirty="0" smtClean="0"/>
              <a:t>Is used in anaphylactic shock</a:t>
            </a:r>
          </a:p>
          <a:p>
            <a:pPr marL="0" lvl="0" indent="0" algn="l" rtl="0">
              <a:buNone/>
            </a:pPr>
            <a:r>
              <a:rPr lang="en-US" sz="3600" b="1" dirty="0">
                <a:solidFill>
                  <a:srgbClr val="FF0000"/>
                </a:solidFill>
              </a:rPr>
              <a:t>E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endParaRPr lang="ar-IQ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MCQ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040560"/>
          </a:xfrm>
        </p:spPr>
        <p:txBody>
          <a:bodyPr>
            <a:normAutofit lnSpcReduction="10000"/>
          </a:bodyPr>
          <a:lstStyle/>
          <a:p>
            <a:pPr marL="514350" lvl="0" indent="-514350" algn="l" rtl="0">
              <a:buNone/>
            </a:pPr>
            <a:r>
              <a:rPr lang="en-US" sz="3600" b="1" dirty="0" smtClean="0"/>
              <a:t>Adrenalin</a:t>
            </a:r>
            <a:endParaRPr lang="en-US" sz="2800" dirty="0" smtClean="0"/>
          </a:p>
          <a:p>
            <a:pPr marL="971550" lvl="1" indent="-514350" algn="l" rtl="0">
              <a:buFont typeface="+mj-lt"/>
              <a:buAutoNum type="alphaUcPeriod"/>
            </a:pPr>
            <a:r>
              <a:rPr lang="en-US" sz="3200" b="1" dirty="0" smtClean="0"/>
              <a:t>Is converted to noradrenalin in adrenal medulla</a:t>
            </a:r>
            <a:endParaRPr lang="en-US" sz="2400" dirty="0" smtClean="0"/>
          </a:p>
          <a:p>
            <a:pPr marL="971550" lvl="1" indent="-514350" algn="l" rtl="0">
              <a:buFont typeface="+mj-lt"/>
              <a:buAutoNum type="alphaUcPeriod"/>
            </a:pPr>
            <a:r>
              <a:rPr lang="en-US" sz="3200" b="1" dirty="0" smtClean="0"/>
              <a:t>Leads to release of allergic mediators</a:t>
            </a:r>
            <a:endParaRPr lang="en-US" sz="2400" dirty="0" smtClean="0"/>
          </a:p>
          <a:p>
            <a:pPr marL="971550" lvl="1" indent="-514350" algn="l" rtl="0">
              <a:buFont typeface="+mj-lt"/>
              <a:buAutoNum type="alphaUcPeriod"/>
            </a:pPr>
            <a:r>
              <a:rPr lang="en-US" sz="3200" b="1" dirty="0" smtClean="0"/>
              <a:t>Causes hypoglycemia</a:t>
            </a:r>
            <a:endParaRPr lang="en-US" sz="2400" dirty="0" smtClean="0"/>
          </a:p>
          <a:p>
            <a:pPr marL="971550" lvl="1" indent="-514350" algn="l" rtl="0">
              <a:buFont typeface="+mj-lt"/>
              <a:buAutoNum type="alphaUcPeriod"/>
            </a:pPr>
            <a:r>
              <a:rPr lang="en-US" sz="3200" b="1" dirty="0" smtClean="0"/>
              <a:t>Dilates blood vessels of liver &amp; skeletal muscles</a:t>
            </a:r>
            <a:endParaRPr lang="en-US" sz="2400" dirty="0" smtClean="0"/>
          </a:p>
          <a:p>
            <a:pPr marL="971550" lvl="1" indent="-514350" algn="l" rtl="0">
              <a:buFont typeface="+mj-lt"/>
              <a:buAutoNum type="alphaUcPeriod"/>
            </a:pPr>
            <a:r>
              <a:rPr lang="en-US" sz="3200" b="1" dirty="0" smtClean="0"/>
              <a:t>Is contraindicated in cardiac arrest</a:t>
            </a:r>
          </a:p>
          <a:p>
            <a:pPr marL="457200" lvl="1" indent="0" algn="l" rtl="0">
              <a:buNone/>
            </a:pPr>
            <a:r>
              <a:rPr lang="en-US" sz="3200" b="1" dirty="0">
                <a:solidFill>
                  <a:srgbClr val="FF0000"/>
                </a:solidFill>
              </a:rPr>
              <a:t>D</a:t>
            </a:r>
            <a:r>
              <a:rPr lang="en-US" sz="3200" b="1" dirty="0" smtClean="0"/>
              <a:t> </a:t>
            </a:r>
            <a:endParaRPr lang="en-US" sz="2400" dirty="0" smtClean="0"/>
          </a:p>
          <a:p>
            <a:pPr marL="514350" indent="-514350" algn="l">
              <a:buFont typeface="+mj-lt"/>
              <a:buAutoNum type="alphaUcPeriod"/>
            </a:pPr>
            <a:endParaRPr lang="ar-IQ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Sympathetic Nervous system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832648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/>
              <a:t>ANS is divided into sympathetic &amp; parasympathetic NS, as well as enteric NS. </a:t>
            </a:r>
          </a:p>
          <a:p>
            <a:pPr algn="l" rtl="0"/>
            <a:r>
              <a:rPr lang="en-US" b="1" dirty="0" smtClean="0"/>
              <a:t>Preganglionic neurons of sympathetic system comes from T1 to L2 of spinal cord. </a:t>
            </a:r>
          </a:p>
          <a:p>
            <a:pPr algn="l" rtl="0"/>
            <a:r>
              <a:rPr lang="en-US" b="1" dirty="0" smtClean="0"/>
              <a:t>The neurotransmitter of postganglionic neurons is norepinephrine (NE).</a:t>
            </a:r>
          </a:p>
          <a:p>
            <a:pPr algn="l" rtl="0"/>
            <a:r>
              <a:rPr lang="en-US" b="1" dirty="0" smtClean="0"/>
              <a:t>The adrenal medulla, like sympathetic ganglia receives </a:t>
            </a:r>
            <a:r>
              <a:rPr lang="en-US" b="1" dirty="0" err="1" smtClean="0"/>
              <a:t>preganglionic</a:t>
            </a:r>
            <a:r>
              <a:rPr lang="en-US" b="1" dirty="0" smtClean="0"/>
              <a:t> acetylcholine neurotransmitter, secretes epinephrine (adrenaline) &amp; lesser amounts of NE (NA) directly into the blood.</a:t>
            </a:r>
            <a:endParaRPr lang="ar-IQ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11560" y="1"/>
            <a:ext cx="7772400" cy="1196752"/>
          </a:xfrm>
        </p:spPr>
        <p:txBody>
          <a:bodyPr/>
          <a:lstStyle/>
          <a:p>
            <a:pPr rtl="0"/>
            <a:r>
              <a:rPr lang="en-US" b="1" dirty="0" smtClean="0">
                <a:solidFill>
                  <a:srgbClr val="FF0000"/>
                </a:solidFill>
              </a:rPr>
              <a:t>Dopamine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51520" y="836712"/>
            <a:ext cx="8892480" cy="5760640"/>
          </a:xfrm>
        </p:spPr>
        <p:txBody>
          <a:bodyPr>
            <a:normAutofit lnSpcReduction="10000"/>
          </a:bodyPr>
          <a:lstStyle/>
          <a:p>
            <a:pPr marL="457200" indent="-457200" algn="l" rtl="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Dopamine receptors present in renal vascular smooth muscles. </a:t>
            </a:r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At low dose, dopamine stimulates D1 →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renal vasodilation, ß1 stimulation increases COP, Presynaptic D2 </a:t>
            </a:r>
            <a:r>
              <a:rPr lang="en-US" sz="3600" b="1" dirty="0" smtClean="0">
                <a:solidFill>
                  <a:prstClr val="black"/>
                </a:solidFill>
              </a:rPr>
              <a:t>→</a:t>
            </a:r>
            <a:r>
              <a:rPr lang="en-US" sz="3600" b="1" dirty="0" smtClean="0">
                <a:solidFill>
                  <a:schemeClr val="tx1"/>
                </a:solidFill>
              </a:rPr>
              <a:t> suppress NE</a:t>
            </a:r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At high dose, dopamine stimulate alpha1 vasoconstriction</a:t>
            </a:r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Short t1/2:  2 min. so given as </a:t>
            </a:r>
            <a:r>
              <a:rPr lang="en-US" sz="3600" b="1" dirty="0" err="1" smtClean="0">
                <a:solidFill>
                  <a:schemeClr val="tx1"/>
                </a:solidFill>
              </a:rPr>
              <a:t>i.v</a:t>
            </a:r>
            <a:r>
              <a:rPr lang="en-US" sz="3600" b="1" dirty="0" smtClean="0">
                <a:solidFill>
                  <a:schemeClr val="tx1"/>
                </a:solidFill>
              </a:rPr>
              <a:t> infusion</a:t>
            </a:r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3600" b="1" dirty="0" smtClean="0">
                <a:solidFill>
                  <a:prstClr val="black"/>
                </a:solidFill>
                <a:ea typeface="+mj-ea"/>
                <a:cs typeface="+mj-cs"/>
              </a:rPr>
              <a:t>Therapeutically is used in </a:t>
            </a:r>
            <a:r>
              <a:rPr lang="en-US" sz="3600" b="1" dirty="0" err="1" smtClean="0">
                <a:solidFill>
                  <a:prstClr val="black"/>
                </a:solidFill>
                <a:ea typeface="+mj-ea"/>
                <a:cs typeface="+mj-cs"/>
              </a:rPr>
              <a:t>cardiogenic</a:t>
            </a:r>
            <a:r>
              <a:rPr lang="en-US" sz="3600" b="1" dirty="0" smtClean="0">
                <a:solidFill>
                  <a:prstClr val="black"/>
                </a:solidFill>
                <a:ea typeface="+mj-ea"/>
                <a:cs typeface="+mj-cs"/>
              </a:rPr>
              <a:t> &amp; septic shock. </a:t>
            </a:r>
            <a:endParaRPr lang="ar-IQ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05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>
          <a:xfrm>
            <a:off x="251520" y="0"/>
            <a:ext cx="8892480" cy="2708920"/>
          </a:xfrm>
        </p:spPr>
        <p:txBody>
          <a:bodyPr>
            <a:normAutofit/>
          </a:bodyPr>
          <a:lstStyle/>
          <a:p>
            <a:pPr algn="l" rtl="0"/>
            <a:r>
              <a:rPr lang="en-US" sz="3600" b="1" dirty="0" smtClean="0">
                <a:solidFill>
                  <a:srgbClr val="FF0000"/>
                </a:solidFill>
              </a:rPr>
              <a:t>Dopamine:</a:t>
            </a:r>
            <a:r>
              <a:rPr lang="en-US" sz="3600" b="1" dirty="0" smtClean="0"/>
              <a:t>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600" b="1" dirty="0" smtClean="0"/>
              <a:t>D1 stimulation </a:t>
            </a:r>
            <a:r>
              <a:rPr lang="en-US" sz="3600" b="1" dirty="0"/>
              <a:t>c</a:t>
            </a:r>
            <a:r>
              <a:rPr lang="en-US" sz="3600" b="1" dirty="0" smtClean="0"/>
              <a:t>auses vasodilation/improving renal perfusion and reduces renal failure.</a:t>
            </a:r>
            <a:br>
              <a:rPr lang="en-US" sz="3600" b="1" dirty="0" smtClean="0"/>
            </a:br>
            <a:r>
              <a:rPr lang="en-US" sz="3600" b="1" dirty="0" smtClean="0"/>
              <a:t>ß1 stimulation increases COP</a:t>
            </a:r>
            <a:endParaRPr lang="ar-IQ" sz="3200" b="1" dirty="0"/>
          </a:p>
        </p:txBody>
      </p:sp>
      <p:sp>
        <p:nvSpPr>
          <p:cNvPr id="5" name="عنوان فرعي 4"/>
          <p:cNvSpPr>
            <a:spLocks noGrp="1"/>
          </p:cNvSpPr>
          <p:nvPr>
            <p:ph type="subTitle" idx="1"/>
          </p:nvPr>
        </p:nvSpPr>
        <p:spPr>
          <a:xfrm>
            <a:off x="395536" y="2780928"/>
            <a:ext cx="8748464" cy="36004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err="1" smtClean="0">
                <a:solidFill>
                  <a:srgbClr val="FF0000"/>
                </a:solidFill>
              </a:rPr>
              <a:t>Dobutamine</a:t>
            </a:r>
            <a:r>
              <a:rPr lang="en-US" sz="3600" b="1" dirty="0" smtClean="0">
                <a:solidFill>
                  <a:srgbClr val="FF0000"/>
                </a:solidFill>
              </a:rPr>
              <a:t>:</a:t>
            </a:r>
          </a:p>
          <a:p>
            <a:pPr algn="l"/>
            <a:r>
              <a:rPr lang="en-US" sz="3600" b="1" dirty="0" smtClean="0">
                <a:solidFill>
                  <a:schemeClr val="tx1"/>
                </a:solidFill>
              </a:rPr>
              <a:t>Primarily B1 agonist with greater inotropic than </a:t>
            </a:r>
            <a:r>
              <a:rPr lang="en-US" sz="3600" b="1" dirty="0" err="1" smtClean="0">
                <a:solidFill>
                  <a:schemeClr val="tx1"/>
                </a:solidFill>
              </a:rPr>
              <a:t>chronotrpic</a:t>
            </a:r>
            <a:r>
              <a:rPr lang="en-US" sz="3600" b="1" dirty="0" smtClean="0">
                <a:solidFill>
                  <a:schemeClr val="tx1"/>
                </a:solidFill>
              </a:rPr>
              <a:t> with few vascular effects. So it is useful in </a:t>
            </a:r>
            <a:r>
              <a:rPr lang="en-US" sz="3600" b="1" dirty="0" smtClean="0">
                <a:solidFill>
                  <a:srgbClr val="FF0000"/>
                </a:solidFill>
              </a:rPr>
              <a:t>shock with low output HF</a:t>
            </a:r>
            <a:r>
              <a:rPr lang="en-US" sz="3600" b="1" dirty="0" smtClean="0">
                <a:solidFill>
                  <a:schemeClr val="tx1"/>
                </a:solidFill>
              </a:rPr>
              <a:t>. Less alpha agonist than dopamine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ar-IQ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79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MCQ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 lnSpcReduction="10000"/>
          </a:bodyPr>
          <a:lstStyle/>
          <a:p>
            <a:pPr marL="514350" lvl="0" indent="-514350" algn="l" rtl="0">
              <a:buNone/>
            </a:pPr>
            <a:r>
              <a:rPr lang="en-US" sz="3600" b="1" dirty="0" smtClean="0"/>
              <a:t>To improve renal perfusion in shocked patient, one of the following drugs is useful</a:t>
            </a:r>
          </a:p>
          <a:p>
            <a:pPr marL="514350" lvl="0" indent="-514350" algn="l" rtl="0">
              <a:buFont typeface="+mj-lt"/>
              <a:buAutoNum type="alphaUcPeriod"/>
            </a:pPr>
            <a:r>
              <a:rPr lang="en-US" sz="3600" b="1" dirty="0" smtClean="0"/>
              <a:t>Dopamine</a:t>
            </a:r>
          </a:p>
          <a:p>
            <a:pPr marL="514350" lvl="0" indent="-514350" algn="l" rtl="0">
              <a:buFont typeface="+mj-lt"/>
              <a:buAutoNum type="alphaUcPeriod"/>
            </a:pPr>
            <a:r>
              <a:rPr lang="en-US" sz="3600" b="1" dirty="0" err="1" smtClean="0"/>
              <a:t>Atenolol</a:t>
            </a:r>
            <a:endParaRPr lang="en-US" sz="3600" b="1" dirty="0" smtClean="0"/>
          </a:p>
          <a:p>
            <a:pPr marL="514350" lvl="0" indent="-514350" algn="l" rtl="0">
              <a:buFont typeface="+mj-lt"/>
              <a:buAutoNum type="alphaUcPeriod"/>
            </a:pPr>
            <a:r>
              <a:rPr lang="en-US" sz="3600" b="1" dirty="0" smtClean="0"/>
              <a:t>Ephedrine</a:t>
            </a:r>
          </a:p>
          <a:p>
            <a:pPr marL="514350" lvl="0" indent="-514350" algn="l" rtl="0">
              <a:buFont typeface="+mj-lt"/>
              <a:buAutoNum type="alphaUcPeriod"/>
            </a:pPr>
            <a:r>
              <a:rPr lang="en-US" sz="3600" b="1" dirty="0" err="1" smtClean="0"/>
              <a:t>Salbutamol</a:t>
            </a:r>
            <a:endParaRPr lang="en-US" sz="3600" b="1" dirty="0" smtClean="0"/>
          </a:p>
          <a:p>
            <a:pPr marL="514350" indent="-514350" algn="l" rtl="0">
              <a:buFont typeface="+mj-lt"/>
              <a:buAutoNum type="alphaUcPeriod"/>
            </a:pPr>
            <a:r>
              <a:rPr lang="en-US" sz="3600" b="1" dirty="0" smtClean="0"/>
              <a:t>Adrenaline </a:t>
            </a:r>
          </a:p>
          <a:p>
            <a:pPr marL="0" indent="0" algn="l" rtl="0">
              <a:buNone/>
            </a:pPr>
            <a:r>
              <a:rPr lang="en-US" sz="3600" b="1" dirty="0">
                <a:solidFill>
                  <a:srgbClr val="FF0000"/>
                </a:solidFill>
              </a:rPr>
              <a:t>A</a:t>
            </a:r>
            <a:endParaRPr lang="ar-IQ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51520" y="0"/>
            <a:ext cx="8892480" cy="1916832"/>
          </a:xfrm>
        </p:spPr>
        <p:txBody>
          <a:bodyPr>
            <a:noAutofit/>
          </a:bodyPr>
          <a:lstStyle/>
          <a:p>
            <a:pPr algn="l" rtl="0"/>
            <a:r>
              <a:rPr lang="en-US" sz="3600" b="1" dirty="0" err="1" smtClean="0">
                <a:solidFill>
                  <a:srgbClr val="FF0000"/>
                </a:solidFill>
              </a:rPr>
              <a:t>Phenylephrine</a:t>
            </a:r>
            <a:r>
              <a:rPr lang="en-US" sz="3600" b="1" dirty="0" smtClean="0">
                <a:solidFill>
                  <a:srgbClr val="FF0000"/>
                </a:solidFill>
              </a:rPr>
              <a:t>: </a:t>
            </a:r>
            <a:r>
              <a:rPr lang="en-US" sz="3600" b="1" dirty="0" smtClean="0"/>
              <a:t>used as nasal decongestant, </a:t>
            </a:r>
            <a:r>
              <a:rPr lang="en-US" sz="3600" b="1" dirty="0" err="1" smtClean="0"/>
              <a:t>medriatic</a:t>
            </a:r>
            <a:r>
              <a:rPr lang="en-US" sz="3600" b="1" dirty="0" smtClean="0"/>
              <a:t> &amp; in hypotension. Selective </a:t>
            </a:r>
            <a:r>
              <a:rPr lang="el-GR" sz="3600" b="1" dirty="0" smtClean="0"/>
              <a:t>α</a:t>
            </a:r>
            <a:r>
              <a:rPr lang="en-US" sz="3600" b="1" dirty="0" smtClean="0"/>
              <a:t>1 agonist.</a:t>
            </a:r>
            <a:endParaRPr lang="ar-IQ" sz="3600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51520" y="2060848"/>
            <a:ext cx="8892480" cy="4797152"/>
          </a:xfrm>
        </p:spPr>
        <p:txBody>
          <a:bodyPr>
            <a:noAutofit/>
          </a:bodyPr>
          <a:lstStyle/>
          <a:p>
            <a:pPr algn="l"/>
            <a:r>
              <a:rPr lang="ar-IQ" sz="3600" b="1" dirty="0" smtClean="0">
                <a:solidFill>
                  <a:schemeClr val="tx1"/>
                </a:solidFill>
              </a:rPr>
              <a:t>:</a:t>
            </a:r>
            <a:r>
              <a:rPr lang="en-US" sz="3600" b="1" dirty="0" smtClean="0">
                <a:solidFill>
                  <a:srgbClr val="FF0000"/>
                </a:solidFill>
              </a:rPr>
              <a:t>Ephedrine: </a:t>
            </a:r>
            <a:r>
              <a:rPr lang="en-US" sz="3600" b="1" dirty="0" smtClean="0">
                <a:solidFill>
                  <a:schemeClr val="tx1"/>
                </a:solidFill>
              </a:rPr>
              <a:t>Plant alkaloid. Mixed effect (direct </a:t>
            </a:r>
            <a:r>
              <a:rPr lang="en-US" sz="3600" b="1" smtClean="0">
                <a:solidFill>
                  <a:schemeClr val="tx1"/>
                </a:solidFill>
              </a:rPr>
              <a:t>alpha agonist &amp; indirect </a:t>
            </a:r>
            <a:r>
              <a:rPr lang="en-US" sz="3600" b="1" dirty="0" smtClean="0">
                <a:solidFill>
                  <a:schemeClr val="tx1"/>
                </a:solidFill>
              </a:rPr>
              <a:t>amphetamine like effect</a:t>
            </a:r>
            <a:r>
              <a:rPr lang="en-US" sz="3600" b="1" smtClean="0">
                <a:solidFill>
                  <a:schemeClr val="tx1"/>
                </a:solidFill>
              </a:rPr>
              <a:t>: ↑release </a:t>
            </a:r>
            <a:r>
              <a:rPr lang="en-US" sz="3600" b="1" dirty="0" smtClean="0">
                <a:solidFill>
                  <a:schemeClr val="tx1"/>
                </a:solidFill>
              </a:rPr>
              <a:t>of NA). Used </a:t>
            </a:r>
            <a:r>
              <a:rPr lang="en-US" sz="3600" b="1" dirty="0">
                <a:solidFill>
                  <a:schemeClr val="tx1"/>
                </a:solidFill>
              </a:rPr>
              <a:t>as nasal decongestant, </a:t>
            </a:r>
            <a:r>
              <a:rPr lang="en-US" sz="3600" b="1" dirty="0" err="1">
                <a:solidFill>
                  <a:schemeClr val="tx1"/>
                </a:solidFill>
              </a:rPr>
              <a:t>medriatic</a:t>
            </a:r>
            <a:endParaRPr lang="en-US" sz="3600" b="1" dirty="0">
              <a:solidFill>
                <a:schemeClr val="tx1"/>
              </a:solidFill>
            </a:endParaRPr>
          </a:p>
          <a:p>
            <a:pPr algn="l" rtl="0"/>
            <a:endParaRPr lang="en-US" sz="3600" b="1" dirty="0" smtClean="0">
              <a:solidFill>
                <a:srgbClr val="FF0000"/>
              </a:solidFill>
            </a:endParaRPr>
          </a:p>
          <a:p>
            <a:pPr algn="l" rtl="0"/>
            <a:r>
              <a:rPr lang="en-US" sz="3600" b="1" dirty="0" err="1" smtClean="0">
                <a:solidFill>
                  <a:srgbClr val="FF0000"/>
                </a:solidFill>
              </a:rPr>
              <a:t>Oxymetazoline</a:t>
            </a:r>
            <a:r>
              <a:rPr lang="en-US" sz="3600" b="1" dirty="0" smtClean="0">
                <a:solidFill>
                  <a:schemeClr val="tx1"/>
                </a:solidFill>
              </a:rPr>
              <a:t>: </a:t>
            </a:r>
            <a:r>
              <a:rPr lang="en-US" b="1" dirty="0" smtClean="0">
                <a:solidFill>
                  <a:prstClr val="black"/>
                </a:solidFill>
              </a:rPr>
              <a:t>α</a:t>
            </a:r>
            <a:r>
              <a:rPr lang="en-US" sz="3600" b="1" dirty="0" smtClean="0">
                <a:solidFill>
                  <a:schemeClr val="tx1"/>
                </a:solidFill>
              </a:rPr>
              <a:t>1 agonist. Commonly used over-the-counter (OTC) nasal decongestant, and ophthalmic drops for redness </a:t>
            </a:r>
          </a:p>
        </p:txBody>
      </p:sp>
    </p:spTree>
    <p:extLst>
      <p:ext uri="{BB962C8B-B14F-4D97-AF65-F5344CB8AC3E}">
        <p14:creationId xmlns:p14="http://schemas.microsoft.com/office/powerpoint/2010/main" val="106077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MCQ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544616"/>
          </a:xfrm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sz="3600" b="1" dirty="0" smtClean="0"/>
              <a:t>Which of the following adrenergic agonist is commonly present in sprays available over-the-counter for nasal congestion?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3600" b="1" dirty="0" err="1" smtClean="0"/>
              <a:t>Norepinephrine</a:t>
            </a:r>
            <a:r>
              <a:rPr lang="en-US" sz="3600" b="1" dirty="0" smtClean="0"/>
              <a:t> 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3600" b="1" dirty="0" err="1" smtClean="0"/>
              <a:t>Dobutamine</a:t>
            </a:r>
            <a:endParaRPr lang="en-US" sz="3600" b="1" dirty="0" smtClean="0"/>
          </a:p>
          <a:p>
            <a:pPr marL="514350" indent="-514350" algn="l" rtl="0">
              <a:buFont typeface="+mj-lt"/>
              <a:buAutoNum type="alphaUcPeriod"/>
            </a:pPr>
            <a:r>
              <a:rPr lang="en-US" sz="3600" b="1" dirty="0" err="1" smtClean="0"/>
              <a:t>Salbutamol</a:t>
            </a:r>
            <a:endParaRPr lang="en-US" sz="3600" b="1" dirty="0" smtClean="0"/>
          </a:p>
          <a:p>
            <a:pPr marL="514350" indent="-514350" algn="l" rtl="0">
              <a:buFont typeface="+mj-lt"/>
              <a:buAutoNum type="alphaUcPeriod"/>
            </a:pPr>
            <a:r>
              <a:rPr lang="en-US" sz="3600" b="1" dirty="0" err="1" smtClean="0"/>
              <a:t>Oxymetazoline</a:t>
            </a:r>
            <a:r>
              <a:rPr lang="en-US" sz="3600" b="1" dirty="0" smtClean="0"/>
              <a:t> 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3600" b="1" dirty="0" err="1" smtClean="0"/>
              <a:t>Cocain</a:t>
            </a:r>
            <a:r>
              <a:rPr lang="en-US" sz="3600" b="1" dirty="0" smtClean="0"/>
              <a:t> </a:t>
            </a:r>
          </a:p>
          <a:p>
            <a:pPr marL="0" indent="0" algn="l" rtl="0">
              <a:buNone/>
            </a:pPr>
            <a:r>
              <a:rPr lang="en-US" sz="3600" b="1" dirty="0">
                <a:solidFill>
                  <a:srgbClr val="FF0000"/>
                </a:solidFill>
              </a:rPr>
              <a:t>D</a:t>
            </a:r>
            <a:endParaRPr lang="ar-IQ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MCQ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6048672"/>
          </a:xfrm>
        </p:spPr>
        <p:txBody>
          <a:bodyPr>
            <a:normAutofit fontScale="70000" lnSpcReduction="20000"/>
          </a:bodyPr>
          <a:lstStyle/>
          <a:p>
            <a:pPr algn="l" rtl="0">
              <a:buNone/>
            </a:pPr>
            <a:r>
              <a:rPr lang="en-US" sz="4100" dirty="0" smtClean="0"/>
              <a:t>A 3-year-old child has been admitted to the emergency department having swallowed the contents of 2 bottles of a nasal decongestant. The active ingredient of the medication is </a:t>
            </a:r>
            <a:r>
              <a:rPr lang="en-US" sz="4100" dirty="0" err="1" smtClean="0"/>
              <a:t>phenylephrine</a:t>
            </a:r>
            <a:r>
              <a:rPr lang="en-US" sz="4100" dirty="0" smtClean="0"/>
              <a:t>, a potent, α-selective </a:t>
            </a:r>
            <a:r>
              <a:rPr lang="en-US" sz="4100" dirty="0" err="1" smtClean="0"/>
              <a:t>adrenoceptor</a:t>
            </a:r>
            <a:r>
              <a:rPr lang="en-US" sz="4100" dirty="0" smtClean="0"/>
              <a:t> agonist drug. Which of the following is a sign of α-receptor activation that may occur in this child?</a:t>
            </a:r>
          </a:p>
          <a:p>
            <a:pPr algn="l" rtl="0">
              <a:buNone/>
            </a:pPr>
            <a:r>
              <a:rPr lang="en-US" sz="4100" b="1" dirty="0" smtClean="0"/>
              <a:t>(A) </a:t>
            </a:r>
            <a:r>
              <a:rPr lang="en-US" sz="4100" b="1" dirty="0" err="1" smtClean="0"/>
              <a:t>Bronchodilation</a:t>
            </a:r>
            <a:endParaRPr lang="en-US" sz="4100" b="1" dirty="0" smtClean="0"/>
          </a:p>
          <a:p>
            <a:pPr algn="l" rtl="0">
              <a:buNone/>
            </a:pPr>
            <a:r>
              <a:rPr lang="en-US" sz="4100" b="1" dirty="0" smtClean="0"/>
              <a:t>(B) Cardiac acceleration (tachycardia)</a:t>
            </a:r>
          </a:p>
          <a:p>
            <a:pPr algn="l" rtl="0">
              <a:buNone/>
            </a:pPr>
            <a:r>
              <a:rPr lang="en-US" sz="4100" b="1" dirty="0" smtClean="0"/>
              <a:t>(C) </a:t>
            </a:r>
            <a:r>
              <a:rPr lang="en-US" sz="4100" b="1" dirty="0" err="1" smtClean="0"/>
              <a:t>Pupillary</a:t>
            </a:r>
            <a:r>
              <a:rPr lang="en-US" sz="4100" b="1" dirty="0" smtClean="0"/>
              <a:t> dilation (</a:t>
            </a:r>
            <a:r>
              <a:rPr lang="en-US" sz="4100" b="1" dirty="0" err="1" smtClean="0"/>
              <a:t>mydriasis</a:t>
            </a:r>
            <a:r>
              <a:rPr lang="en-US" sz="4100" b="1" dirty="0" smtClean="0"/>
              <a:t>)</a:t>
            </a:r>
          </a:p>
          <a:p>
            <a:pPr algn="l" rtl="0">
              <a:buNone/>
            </a:pPr>
            <a:r>
              <a:rPr lang="en-US" sz="4100" b="1" dirty="0" smtClean="0"/>
              <a:t>(D) </a:t>
            </a:r>
            <a:r>
              <a:rPr lang="en-US" sz="4100" b="1" dirty="0" err="1" smtClean="0"/>
              <a:t>Renin</a:t>
            </a:r>
            <a:r>
              <a:rPr lang="en-US" sz="4100" b="1" dirty="0" smtClean="0"/>
              <a:t> release from the kidneys</a:t>
            </a:r>
          </a:p>
          <a:p>
            <a:pPr algn="l" rtl="0">
              <a:buNone/>
            </a:pPr>
            <a:r>
              <a:rPr lang="en-US" sz="4100" b="1" dirty="0" smtClean="0"/>
              <a:t>(E) Vasodilation of blood vessels </a:t>
            </a:r>
            <a:endParaRPr lang="ar-IQ" dirty="0" smtClean="0"/>
          </a:p>
          <a:p>
            <a:pPr algn="l" rtl="0">
              <a:buNone/>
            </a:pPr>
            <a:r>
              <a:rPr lang="en-US" sz="3400" b="1" dirty="0" err="1" smtClean="0">
                <a:solidFill>
                  <a:srgbClr val="FF0000"/>
                </a:solidFill>
              </a:rPr>
              <a:t>Mydriasis</a:t>
            </a:r>
            <a:r>
              <a:rPr lang="en-US" sz="3400" b="1" dirty="0" smtClean="0">
                <a:solidFill>
                  <a:srgbClr val="FF0000"/>
                </a:solidFill>
              </a:rPr>
              <a:t> can be caused by contraction of the radial fibers of the iris; these smooth muscle cells have α receptors. All the other listed responses are mediated by β </a:t>
            </a:r>
            <a:r>
              <a:rPr lang="en-US" sz="3400" b="1" dirty="0" err="1" smtClean="0">
                <a:solidFill>
                  <a:srgbClr val="FF0000"/>
                </a:solidFill>
              </a:rPr>
              <a:t>adrenoceptors</a:t>
            </a:r>
            <a:r>
              <a:rPr lang="en-US" sz="3400" b="1" dirty="0" smtClean="0">
                <a:solidFill>
                  <a:srgbClr val="FF0000"/>
                </a:solidFill>
              </a:rPr>
              <a:t>. </a:t>
            </a:r>
            <a:endParaRPr lang="ar-IQ" sz="3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55576" y="1"/>
            <a:ext cx="7772400" cy="119675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Salbutamol (</a:t>
            </a:r>
            <a:r>
              <a:rPr lang="en-US" b="1" dirty="0" err="1" smtClean="0">
                <a:solidFill>
                  <a:srgbClr val="FF0000"/>
                </a:solidFill>
              </a:rPr>
              <a:t>Ventolin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8064896" cy="5661247"/>
          </a:xfrm>
        </p:spPr>
        <p:txBody>
          <a:bodyPr>
            <a:normAutofit/>
          </a:bodyPr>
          <a:lstStyle/>
          <a:p>
            <a:pPr marL="457200" indent="-457200" algn="l" rtl="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Selective ß2 agonist</a:t>
            </a:r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Effect 4-6 hrs, used oral, injection, inhalation</a:t>
            </a:r>
          </a:p>
          <a:p>
            <a:pPr marL="457200" indent="-457200" algn="l" rtl="0"/>
            <a:endParaRPr lang="en-US" sz="3600" b="1" dirty="0" smtClean="0">
              <a:solidFill>
                <a:srgbClr val="FF0000"/>
              </a:solidFill>
            </a:endParaRPr>
          </a:p>
          <a:p>
            <a:pPr marL="457200" indent="-457200" algn="l" rtl="0"/>
            <a:r>
              <a:rPr lang="en-US" sz="3600" b="1" dirty="0" smtClean="0">
                <a:solidFill>
                  <a:srgbClr val="FF0000"/>
                </a:solidFill>
              </a:rPr>
              <a:t>Clinical </a:t>
            </a:r>
            <a:r>
              <a:rPr lang="en-US" sz="3600" b="1" dirty="0" smtClean="0">
                <a:solidFill>
                  <a:srgbClr val="FF0000"/>
                </a:solidFill>
              </a:rPr>
              <a:t>use:</a:t>
            </a:r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3600" b="1" dirty="0" err="1" smtClean="0">
                <a:solidFill>
                  <a:schemeClr val="tx1"/>
                </a:solidFill>
              </a:rPr>
              <a:t>Broncheal</a:t>
            </a:r>
            <a:r>
              <a:rPr lang="en-US" sz="3600" b="1" dirty="0" smtClean="0">
                <a:solidFill>
                  <a:schemeClr val="tx1"/>
                </a:solidFill>
              </a:rPr>
              <a:t> asthma</a:t>
            </a:r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Premature uterine contraction</a:t>
            </a:r>
          </a:p>
          <a:p>
            <a:pPr marL="457200" indent="-457200" algn="l" rtl="0"/>
            <a:r>
              <a:rPr lang="en-US" sz="3600" b="1" dirty="0" smtClean="0">
                <a:solidFill>
                  <a:srgbClr val="FF0000"/>
                </a:solidFill>
              </a:rPr>
              <a:t>SE:</a:t>
            </a:r>
            <a:r>
              <a:rPr lang="en-US" sz="3600" b="1" dirty="0" smtClean="0">
                <a:solidFill>
                  <a:schemeClr val="tx1"/>
                </a:solidFill>
              </a:rPr>
              <a:t> tachycardia, hypokalemia, </a:t>
            </a:r>
            <a:r>
              <a:rPr lang="en-US" sz="3600" b="1" dirty="0" smtClean="0">
                <a:solidFill>
                  <a:schemeClr val="tx1"/>
                </a:solidFill>
              </a:rPr>
              <a:t>tremor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marL="457200" indent="-457200" algn="l" rtl="0">
              <a:buFont typeface="Arial" pitchFamily="34" charset="0"/>
              <a:buChar char="•"/>
            </a:pPr>
            <a:endParaRPr lang="ar-IQ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4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Selective ß3 agonist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112568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Mirabegron </a:t>
            </a:r>
          </a:p>
          <a:p>
            <a:pPr algn="l" rtl="0"/>
            <a:r>
              <a:rPr lang="en-US" dirty="0" smtClean="0"/>
              <a:t>Activate the ß3 adrenergic receptors in </a:t>
            </a:r>
            <a:r>
              <a:rPr lang="en-US" dirty="0" err="1" smtClean="0"/>
              <a:t>detrusor</a:t>
            </a:r>
            <a:r>
              <a:rPr lang="en-US" dirty="0" smtClean="0"/>
              <a:t> muscle in the bladder. This leads to muscle relaxation &amp; increases bladder capacity in overactive bladder. 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Note:</a:t>
            </a:r>
          </a:p>
          <a:p>
            <a:pPr algn="l" rtl="0">
              <a:buNone/>
            </a:pPr>
            <a:r>
              <a:rPr lang="en-US" dirty="0" smtClean="0"/>
              <a:t>Sweating glands is the only sympathetic stimulation by cholinergic neurotransmitter (Ach).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MCQ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dirty="0"/>
              <a:t>Which of the following adrenergic drugs is used in the treatment of overactive bladder?</a:t>
            </a:r>
          </a:p>
          <a:p>
            <a:pPr marL="0" indent="0" algn="l" rtl="0">
              <a:buNone/>
            </a:pPr>
            <a:r>
              <a:rPr lang="en-US" dirty="0"/>
              <a:t>A. Epinephrine</a:t>
            </a:r>
          </a:p>
          <a:p>
            <a:pPr marL="0" indent="0" algn="l" rtl="0">
              <a:buNone/>
            </a:pPr>
            <a:r>
              <a:rPr lang="en-US" dirty="0"/>
              <a:t>B. </a:t>
            </a:r>
            <a:r>
              <a:rPr lang="en-US" dirty="0" err="1"/>
              <a:t>Dobutamine</a:t>
            </a:r>
            <a:endParaRPr lang="en-US" dirty="0"/>
          </a:p>
          <a:p>
            <a:pPr marL="0" indent="0" algn="l" rtl="0">
              <a:buNone/>
            </a:pPr>
            <a:r>
              <a:rPr lang="en-US" dirty="0"/>
              <a:t>C. Phenylephrine</a:t>
            </a:r>
          </a:p>
          <a:p>
            <a:pPr marL="0" indent="0" algn="l" rtl="0">
              <a:buNone/>
            </a:pPr>
            <a:r>
              <a:rPr lang="en-US" dirty="0"/>
              <a:t>D. </a:t>
            </a:r>
            <a:r>
              <a:rPr lang="en-US" dirty="0" smtClean="0"/>
              <a:t>Mirabegron</a:t>
            </a:r>
          </a:p>
          <a:p>
            <a:pPr marL="0" indent="0" algn="l" rtl="0">
              <a:buNone/>
            </a:pPr>
            <a:r>
              <a:rPr lang="en-US" dirty="0" smtClean="0"/>
              <a:t>E. Salbutamol 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36691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41277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Amphetamine and </a:t>
            </a:r>
            <a:r>
              <a:rPr lang="en-US" sz="4000" b="1" dirty="0" err="1" smtClean="0">
                <a:solidFill>
                  <a:srgbClr val="FF0000"/>
                </a:solidFill>
              </a:rPr>
              <a:t>dexamphetamin</a:t>
            </a:r>
            <a:endParaRPr lang="ar-IQ" sz="4000" b="1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892480" cy="4680520"/>
          </a:xfrm>
        </p:spPr>
        <p:txBody>
          <a:bodyPr>
            <a:normAutofit/>
          </a:bodyPr>
          <a:lstStyle/>
          <a:p>
            <a:pPr marL="457200" indent="-457200" algn="l" rtl="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Act indirectly by releasing of NA from N. endings.</a:t>
            </a:r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Causes alertness, prevent sleep, reduce fatigue</a:t>
            </a:r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Main use for CNS effect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3600" b="1" dirty="0" err="1" smtClean="0">
                <a:solidFill>
                  <a:schemeClr val="tx1"/>
                </a:solidFill>
              </a:rPr>
              <a:t>Nacrolepsy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sz="3600" b="1" dirty="0" smtClean="0">
                <a:solidFill>
                  <a:schemeClr val="tx1"/>
                </a:solidFill>
              </a:rPr>
              <a:t>Attention deficit in children</a:t>
            </a:r>
            <a:endParaRPr lang="ar-IQ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4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Adrenergic Agonists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412776"/>
            <a:ext cx="8892480" cy="4713387"/>
          </a:xfrm>
        </p:spPr>
        <p:txBody>
          <a:bodyPr>
            <a:noAutofit/>
          </a:bodyPr>
          <a:lstStyle/>
          <a:p>
            <a:pPr algn="l" rtl="0"/>
            <a:r>
              <a:rPr lang="en-US" sz="3600" b="1" dirty="0" smtClean="0"/>
              <a:t>Adrenergic drugs affect receptors that are stimulated by </a:t>
            </a:r>
            <a:r>
              <a:rPr lang="en-US" sz="3600" b="1" dirty="0" err="1" smtClean="0"/>
              <a:t>norepinephrine</a:t>
            </a:r>
            <a:r>
              <a:rPr lang="en-US" sz="3600" b="1" dirty="0" smtClean="0"/>
              <a:t> (</a:t>
            </a:r>
            <a:r>
              <a:rPr lang="en-US" sz="3600" b="1" dirty="0" err="1" smtClean="0"/>
              <a:t>noradrenaline</a:t>
            </a:r>
            <a:r>
              <a:rPr lang="en-US" sz="3600" b="1" dirty="0" smtClean="0"/>
              <a:t>) or epinephrine (adrenaline).</a:t>
            </a:r>
          </a:p>
          <a:p>
            <a:pPr algn="l" rtl="0"/>
            <a:r>
              <a:rPr lang="en-US" sz="3600" b="1" dirty="0" err="1" smtClean="0"/>
              <a:t>Sympathomimetics</a:t>
            </a:r>
            <a:r>
              <a:rPr lang="en-US" sz="3600" b="1" dirty="0" smtClean="0"/>
              <a:t>: are drugs that activate adrenergic receptors.</a:t>
            </a:r>
          </a:p>
          <a:p>
            <a:pPr algn="l" rtl="0"/>
            <a:r>
              <a:rPr lang="en-US" sz="3600" b="1" dirty="0" err="1" smtClean="0"/>
              <a:t>Sympatholytics</a:t>
            </a:r>
            <a:r>
              <a:rPr lang="en-US" sz="3600" b="1" dirty="0" smtClean="0"/>
              <a:t>: are drugs that block activation of adrenergic receptors.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Indirect acting anti-adrenergic agents</a:t>
            </a:r>
            <a:endParaRPr lang="ar-IQ" b="1" dirty="0"/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xfrm>
            <a:off x="323528" y="1412776"/>
            <a:ext cx="8820472" cy="5445224"/>
          </a:xfrm>
        </p:spPr>
        <p:txBody>
          <a:bodyPr>
            <a:normAutofit/>
          </a:bodyPr>
          <a:lstStyle/>
          <a:p>
            <a:pPr marL="514350" indent="-514350" algn="ctr" rtl="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Adrenergic neuron blockers</a:t>
            </a:r>
          </a:p>
          <a:p>
            <a:pPr marL="514350" indent="-514350" algn="l" rtl="0"/>
            <a:r>
              <a:rPr lang="en-US" b="1" dirty="0" smtClean="0"/>
              <a:t>Reduce NA release</a:t>
            </a:r>
          </a:p>
          <a:p>
            <a:pPr marL="514350" indent="-514350" algn="l" rtl="0"/>
            <a:r>
              <a:rPr lang="en-US" b="1" dirty="0" err="1" smtClean="0"/>
              <a:t>Reserpine</a:t>
            </a:r>
            <a:r>
              <a:rPr lang="en-US" b="1" dirty="0" smtClean="0"/>
              <a:t>, </a:t>
            </a:r>
            <a:r>
              <a:rPr lang="en-US" b="1" dirty="0" err="1" smtClean="0"/>
              <a:t>Guanethidine</a:t>
            </a:r>
            <a:r>
              <a:rPr lang="en-US" b="1" dirty="0" smtClean="0"/>
              <a:t> are rarely used now in HT</a:t>
            </a:r>
          </a:p>
          <a:p>
            <a:pPr marL="514350" indent="-514350" algn="ctr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2.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Centrally acting </a:t>
            </a:r>
            <a:r>
              <a:rPr lang="el-GR" sz="3600" b="1" dirty="0" smtClean="0">
                <a:solidFill>
                  <a:srgbClr val="FF0000"/>
                </a:solidFill>
              </a:rPr>
              <a:t>α</a:t>
            </a:r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 agonist</a:t>
            </a:r>
          </a:p>
          <a:p>
            <a:pPr marL="514350" indent="-514350" algn="l" rtl="0"/>
            <a:r>
              <a:rPr lang="en-US" b="1" dirty="0" err="1" smtClean="0"/>
              <a:t>Clonidine</a:t>
            </a:r>
            <a:r>
              <a:rPr lang="en-US" b="1" dirty="0" smtClean="0"/>
              <a:t>: </a:t>
            </a:r>
            <a:r>
              <a:rPr lang="el-GR" sz="3600" b="1" dirty="0" smtClean="0"/>
              <a:t>α</a:t>
            </a:r>
            <a:r>
              <a:rPr lang="en-US" sz="2400" b="1" dirty="0" smtClean="0"/>
              <a:t>2</a:t>
            </a:r>
            <a:r>
              <a:rPr lang="en-US" b="1" dirty="0" smtClean="0"/>
              <a:t> agonist in brain, reduces sympathetic outflow and BP.</a:t>
            </a:r>
          </a:p>
          <a:p>
            <a:pPr marL="514350" indent="-514350" algn="l" rtl="0"/>
            <a:r>
              <a:rPr lang="en-US" b="1" dirty="0" smtClean="0"/>
              <a:t>Used for HT &amp; opiates/ tobacco withdrawal symptoms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 smtClean="0">
                <a:solidFill>
                  <a:srgbClr val="FF0000"/>
                </a:solidFill>
              </a:rPr>
              <a:t>Methyldopa (</a:t>
            </a:r>
            <a:r>
              <a:rPr lang="en-US" b="1" dirty="0" err="1" smtClean="0">
                <a:solidFill>
                  <a:srgbClr val="FF0000"/>
                </a:solidFill>
              </a:rPr>
              <a:t>Aldomet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268760"/>
            <a:ext cx="8748464" cy="5589240"/>
          </a:xfrm>
        </p:spPr>
        <p:txBody>
          <a:bodyPr/>
          <a:lstStyle/>
          <a:p>
            <a:pPr algn="l" rtl="0"/>
            <a:r>
              <a:rPr lang="en-US" b="1" dirty="0" smtClean="0"/>
              <a:t>Converted to alpha methyl NA (</a:t>
            </a:r>
            <a:r>
              <a:rPr lang="el-GR" sz="3600" b="1" dirty="0" smtClean="0"/>
              <a:t>α</a:t>
            </a:r>
            <a:r>
              <a:rPr lang="en-US" sz="2400" b="1" dirty="0" smtClean="0"/>
              <a:t>2</a:t>
            </a:r>
            <a:r>
              <a:rPr lang="en-US" b="1" dirty="0" smtClean="0"/>
              <a:t> agonist)</a:t>
            </a:r>
          </a:p>
          <a:p>
            <a:pPr algn="l" rtl="0"/>
            <a:r>
              <a:rPr lang="en-US" b="1" dirty="0" smtClean="0"/>
              <a:t>No longer first choice in HT </a:t>
            </a:r>
            <a:r>
              <a:rPr lang="en-US" b="1" dirty="0" smtClean="0">
                <a:solidFill>
                  <a:srgbClr val="FF0000"/>
                </a:solidFill>
              </a:rPr>
              <a:t>except in pregnancy</a:t>
            </a:r>
          </a:p>
          <a:p>
            <a:pPr algn="ctr" rtl="0">
              <a:buNone/>
            </a:pPr>
            <a:endParaRPr lang="en-US" sz="4000" b="1" dirty="0" smtClean="0">
              <a:solidFill>
                <a:srgbClr val="FF0000"/>
              </a:solidFill>
            </a:endParaRPr>
          </a:p>
          <a:p>
            <a:pPr algn="ctr" rtl="0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SE</a:t>
            </a:r>
          </a:p>
          <a:p>
            <a:pPr algn="l" rtl="0"/>
            <a:r>
              <a:rPr lang="en-US" b="1" dirty="0" smtClean="0"/>
              <a:t>Sedation, hemolytic anemia, leucopenia, thrombocytopenia, hepatitis, </a:t>
            </a:r>
            <a:r>
              <a:rPr lang="en-US" b="1" dirty="0" err="1" smtClean="0"/>
              <a:t>gynaecomastia</a:t>
            </a:r>
            <a:r>
              <a:rPr lang="en-US" b="1" dirty="0" smtClean="0"/>
              <a:t>, lactation, male sexual failure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MCQ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5616624"/>
          </a:xfrm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sz="3600" b="1" dirty="0" smtClean="0"/>
              <a:t>A women in the 28</a:t>
            </a:r>
            <a:r>
              <a:rPr lang="en-US" sz="3600" b="1" baseline="30000" dirty="0" smtClean="0"/>
              <a:t>th</a:t>
            </a:r>
            <a:r>
              <a:rPr lang="en-US" sz="3600" b="1" dirty="0" smtClean="0"/>
              <a:t> week of pregnancy has developed hypertension. Select the most appropriate drug.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3600" b="1" dirty="0" err="1" smtClean="0"/>
              <a:t>furosemide</a:t>
            </a:r>
            <a:r>
              <a:rPr lang="en-US" sz="3600" b="1" dirty="0" smtClean="0"/>
              <a:t> 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3600" b="1" dirty="0" err="1" smtClean="0"/>
              <a:t>Propranolol</a:t>
            </a:r>
            <a:r>
              <a:rPr lang="en-US" sz="3600" b="1" dirty="0" smtClean="0"/>
              <a:t> 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3600" b="1" dirty="0" err="1" smtClean="0"/>
              <a:t>Salbutamol</a:t>
            </a:r>
            <a:endParaRPr lang="en-US" sz="3600" b="1" dirty="0" smtClean="0"/>
          </a:p>
          <a:p>
            <a:pPr marL="514350" indent="-514350" algn="l" rtl="0">
              <a:buFont typeface="+mj-lt"/>
              <a:buAutoNum type="alphaUcPeriod"/>
            </a:pPr>
            <a:r>
              <a:rPr lang="en-US" sz="3600" b="1" dirty="0" err="1" smtClean="0"/>
              <a:t>Captopril</a:t>
            </a:r>
            <a:r>
              <a:rPr lang="en-US" sz="3600" b="1" dirty="0" smtClean="0"/>
              <a:t>  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3600" b="1" dirty="0" smtClean="0"/>
              <a:t>Methyldopa</a:t>
            </a:r>
          </a:p>
          <a:p>
            <a:pPr marL="0" indent="0" algn="l" rtl="0">
              <a:buNone/>
            </a:pPr>
            <a:r>
              <a:rPr lang="en-US" sz="3600" b="1" dirty="0">
                <a:solidFill>
                  <a:srgbClr val="FF0000"/>
                </a:solidFill>
              </a:rPr>
              <a:t>E</a:t>
            </a:r>
            <a:r>
              <a:rPr lang="en-US" sz="3600" b="1" dirty="0" smtClean="0"/>
              <a:t>  </a:t>
            </a:r>
            <a:endParaRPr lang="ar-IQ" sz="3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 Synthesis &amp; release</a:t>
            </a:r>
            <a:br>
              <a:rPr lang="en-US" b="1" u="sng" dirty="0" smtClean="0">
                <a:solidFill>
                  <a:srgbClr val="FF0000"/>
                </a:solidFill>
              </a:rPr>
            </a:br>
            <a:r>
              <a:rPr lang="en-US" dirty="0"/>
              <a:t>Dopamine is converted to norepinephrine by dopamine β-hydroxylase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50851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cs typeface="Arial" pitchFamily="34" charset="0"/>
              </a:rPr>
              <a:t>After release</a:t>
            </a:r>
            <a:r>
              <a:rPr lang="en-US" b="1" dirty="0" smtClean="0">
                <a:cs typeface="Arial" pitchFamily="34" charset="0"/>
              </a:rPr>
              <a:t>, what is the </a:t>
            </a:r>
            <a:r>
              <a:rPr lang="en-US" b="1" dirty="0" smtClean="0">
                <a:solidFill>
                  <a:srgbClr val="FF0000"/>
                </a:solidFill>
                <a:cs typeface="Arial" pitchFamily="34" charset="0"/>
              </a:rPr>
              <a:t>fate </a:t>
            </a:r>
            <a:r>
              <a:rPr lang="en-US" b="1" dirty="0" smtClean="0">
                <a:cs typeface="Arial" pitchFamily="34" charset="0"/>
              </a:rPr>
              <a:t>of NE?:</a:t>
            </a:r>
            <a:r>
              <a:rPr lang="en-US" dirty="0" smtClean="0">
                <a:cs typeface="Arial" pitchFamily="34" charset="0"/>
              </a:rPr>
              <a:t/>
            </a:r>
            <a:br>
              <a:rPr lang="en-US" dirty="0" smtClean="0">
                <a:cs typeface="Arial" pitchFamily="34" charset="0"/>
              </a:rPr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3600" b="1" dirty="0" smtClean="0">
                <a:cs typeface="Arial" pitchFamily="34" charset="0"/>
              </a:rPr>
              <a:t>1. Binding to receptors</a:t>
            </a:r>
            <a:endParaRPr lang="en-US" sz="3600" dirty="0" smtClean="0">
              <a:cs typeface="Arial" pitchFamily="34" charset="0"/>
            </a:endParaRPr>
          </a:p>
          <a:p>
            <a:pPr algn="l">
              <a:buNone/>
            </a:pPr>
            <a:r>
              <a:rPr lang="en-US" sz="3600" b="1" dirty="0" smtClean="0">
                <a:cs typeface="Arial" pitchFamily="34" charset="0"/>
              </a:rPr>
              <a:t>- </a:t>
            </a:r>
            <a:r>
              <a:rPr lang="en-US" sz="3600" b="1" dirty="0" smtClean="0"/>
              <a:t>α1</a:t>
            </a:r>
            <a:r>
              <a:rPr lang="en-US" sz="3600" b="1" dirty="0" smtClean="0">
                <a:cs typeface="Arial" pitchFamily="34" charset="0"/>
              </a:rPr>
              <a:t>, </a:t>
            </a:r>
            <a:r>
              <a:rPr lang="en-US" sz="3600" b="1" dirty="0" smtClean="0"/>
              <a:t>β1</a:t>
            </a:r>
            <a:r>
              <a:rPr lang="en-US" sz="3600" b="1" dirty="0" smtClean="0">
                <a:cs typeface="Arial" pitchFamily="34" charset="0"/>
              </a:rPr>
              <a:t> &amp; </a:t>
            </a:r>
            <a:r>
              <a:rPr lang="en-US" sz="3600" b="1" dirty="0" smtClean="0"/>
              <a:t>β2 </a:t>
            </a:r>
            <a:r>
              <a:rPr lang="en-US" sz="3600" b="1" dirty="0" smtClean="0">
                <a:cs typeface="Arial" pitchFamily="34" charset="0"/>
              </a:rPr>
              <a:t>stimulation</a:t>
            </a:r>
          </a:p>
          <a:p>
            <a:pPr algn="l">
              <a:buNone/>
            </a:pPr>
            <a:r>
              <a:rPr lang="ar-IQ" sz="3600" b="1" dirty="0" smtClean="0"/>
              <a:t> </a:t>
            </a:r>
            <a:r>
              <a:rPr lang="en-US" sz="3600" b="1" dirty="0" smtClean="0">
                <a:cs typeface="Arial" pitchFamily="34" charset="0"/>
              </a:rPr>
              <a:t>- </a:t>
            </a:r>
            <a:r>
              <a:rPr lang="en-US" sz="3600" b="1" dirty="0" smtClean="0"/>
              <a:t>α</a:t>
            </a:r>
            <a:r>
              <a:rPr lang="en-US" sz="3600" b="1" dirty="0" smtClean="0">
                <a:cs typeface="Arial" pitchFamily="34" charset="0"/>
              </a:rPr>
              <a:t>2: negative feed-back </a:t>
            </a:r>
            <a:r>
              <a:rPr lang="en-US" sz="3600" b="1" dirty="0" err="1" smtClean="0">
                <a:cs typeface="Arial" pitchFamily="34" charset="0"/>
              </a:rPr>
              <a:t>inhib</a:t>
            </a:r>
            <a:r>
              <a:rPr lang="en-US" sz="3600" b="1" dirty="0" smtClean="0">
                <a:cs typeface="Arial" pitchFamily="34" charset="0"/>
              </a:rPr>
              <a:t>. of NE release.</a:t>
            </a:r>
          </a:p>
          <a:p>
            <a:pPr algn="l">
              <a:buNone/>
            </a:pPr>
            <a:r>
              <a:rPr lang="en-US" sz="3600" b="1" dirty="0" smtClean="0">
                <a:cs typeface="Arial" pitchFamily="34" charset="0"/>
              </a:rPr>
              <a:t>2. Re-uptake into presynaptic nerve is </a:t>
            </a:r>
            <a:r>
              <a:rPr lang="en-US" sz="3600" b="1" u="sng" dirty="0" smtClean="0">
                <a:solidFill>
                  <a:srgbClr val="FF0000"/>
                </a:solidFill>
                <a:cs typeface="Arial" pitchFamily="34" charset="0"/>
              </a:rPr>
              <a:t>the main mechanism</a:t>
            </a:r>
            <a:r>
              <a:rPr lang="en-US" sz="3600" b="1" dirty="0" smtClean="0">
                <a:cs typeface="Arial" pitchFamily="34" charset="0"/>
              </a:rPr>
              <a:t> for effect termination (to vesicles for reuse, or degraded by MAO).</a:t>
            </a:r>
          </a:p>
          <a:p>
            <a:pPr algn="l">
              <a:buNone/>
            </a:pPr>
            <a:r>
              <a:rPr lang="en-US" sz="3600" b="1" dirty="0" smtClean="0">
                <a:cs typeface="Arial" pitchFamily="34" charset="0"/>
              </a:rPr>
              <a:t>3.Metabolism by extra neuronal COMT (</a:t>
            </a:r>
            <a:r>
              <a:rPr lang="en-US" sz="3600" b="1" dirty="0" err="1" smtClean="0">
                <a:cs typeface="Arial" pitchFamily="34" charset="0"/>
              </a:rPr>
              <a:t>catechol</a:t>
            </a:r>
            <a:r>
              <a:rPr lang="en-US" sz="3600" b="1" dirty="0" smtClean="0">
                <a:cs typeface="Arial" pitchFamily="34" charset="0"/>
              </a:rPr>
              <a:t>-O-methyl </a:t>
            </a:r>
            <a:r>
              <a:rPr lang="en-US" sz="3600" b="1" dirty="0" err="1" smtClean="0">
                <a:cs typeface="Arial" pitchFamily="34" charset="0"/>
              </a:rPr>
              <a:t>transferase</a:t>
            </a:r>
            <a:r>
              <a:rPr lang="en-US" sz="3600" b="1" dirty="0" smtClean="0">
                <a:cs typeface="Arial" pitchFamily="34" charset="0"/>
              </a:rPr>
              <a:t>)enzymes</a:t>
            </a:r>
          </a:p>
          <a:p>
            <a:pPr algn="l">
              <a:buNone/>
            </a:pPr>
            <a:r>
              <a:rPr lang="en-US" sz="3600" b="1" dirty="0" smtClean="0">
                <a:cs typeface="Arial" pitchFamily="34" charset="0"/>
              </a:rPr>
              <a:t>4. Diffuse to systemic circulation. </a:t>
            </a:r>
            <a:endParaRPr lang="en-US" sz="360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MCQ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328592"/>
          </a:xfrm>
        </p:spPr>
        <p:txBody>
          <a:bodyPr>
            <a:normAutofit lnSpcReduction="10000"/>
          </a:bodyPr>
          <a:lstStyle/>
          <a:p>
            <a:pPr marL="514350" lvl="0" indent="-514350" algn="l" rtl="0">
              <a:buNone/>
            </a:pPr>
            <a:r>
              <a:rPr lang="en-US" b="1" dirty="0" smtClean="0"/>
              <a:t>After release of noradrenalin, the following effect is true</a:t>
            </a:r>
            <a:r>
              <a:rPr lang="en-US" dirty="0" smtClean="0"/>
              <a:t>:</a:t>
            </a:r>
          </a:p>
          <a:p>
            <a:pPr marL="514350" lvl="0" indent="-514350" algn="l" rtl="0">
              <a:buFont typeface="+mj-lt"/>
              <a:buAutoNum type="alphaUcPeriod"/>
            </a:pPr>
            <a:r>
              <a:rPr lang="en-US" b="1" dirty="0" smtClean="0"/>
              <a:t>Blocks alpha 2 receptors</a:t>
            </a:r>
            <a:endParaRPr lang="en-US" dirty="0" smtClean="0"/>
          </a:p>
          <a:p>
            <a:pPr marL="514350" lvl="0" indent="-514350" algn="l" rtl="0">
              <a:buFont typeface="+mj-lt"/>
              <a:buAutoNum type="alphaUcPeriod"/>
            </a:pPr>
            <a:r>
              <a:rPr lang="en-US" b="1" dirty="0" smtClean="0"/>
              <a:t>Causes visceral vasodilatation </a:t>
            </a:r>
            <a:endParaRPr lang="en-US" dirty="0" smtClean="0"/>
          </a:p>
          <a:p>
            <a:pPr marL="514350" lvl="0" indent="-514350" algn="l" rtl="0">
              <a:buFont typeface="+mj-lt"/>
              <a:buAutoNum type="alphaUcPeriod"/>
            </a:pPr>
            <a:r>
              <a:rPr lang="en-US" b="1" dirty="0" smtClean="0"/>
              <a:t>Is metabolized by intra-neuronal MAO &amp; extra-neuronal COMT</a:t>
            </a:r>
            <a:endParaRPr lang="en-US" dirty="0" smtClean="0"/>
          </a:p>
          <a:p>
            <a:pPr marL="514350" lvl="0" indent="-514350" algn="l" rtl="0">
              <a:buFont typeface="+mj-lt"/>
              <a:buAutoNum type="alphaUcPeriod"/>
            </a:pPr>
            <a:r>
              <a:rPr lang="en-US" b="1" dirty="0" smtClean="0"/>
              <a:t>Re-uptake is negligible mechanism for effect termination</a:t>
            </a:r>
            <a:endParaRPr lang="en-US" dirty="0" smtClean="0"/>
          </a:p>
          <a:p>
            <a:pPr marL="514350" lvl="0" indent="-514350" algn="l" rtl="0">
              <a:buFont typeface="+mj-lt"/>
              <a:buAutoNum type="alphaUcPeriod"/>
            </a:pPr>
            <a:r>
              <a:rPr lang="en-US" b="1" dirty="0" smtClean="0"/>
              <a:t>Can not diffuse to systemic circulation</a:t>
            </a:r>
          </a:p>
          <a:p>
            <a:pPr marL="0" lvl="0" indent="0" algn="l" rtl="0">
              <a:buNone/>
            </a:pPr>
            <a:r>
              <a:rPr lang="en-US" b="1" dirty="0">
                <a:solidFill>
                  <a:srgbClr val="FF0000"/>
                </a:solidFill>
              </a:rPr>
              <a:t>C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ar-IQ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MCQ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20688"/>
            <a:ext cx="8892480" cy="612068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b="1" dirty="0" smtClean="0"/>
              <a:t>Which </a:t>
            </a:r>
            <a:r>
              <a:rPr lang="en-US" b="1" dirty="0"/>
              <a:t>of the following is correct regarding adrenergic neurotransmission</a:t>
            </a:r>
            <a:r>
              <a:rPr lang="en-US" b="1" dirty="0" smtClean="0"/>
              <a:t>?</a:t>
            </a:r>
          </a:p>
          <a:p>
            <a:pPr marL="0" indent="0" algn="l">
              <a:buNone/>
            </a:pPr>
            <a:r>
              <a:rPr lang="en-US" sz="3000" b="1" dirty="0" smtClean="0"/>
              <a:t>A</a:t>
            </a:r>
            <a:r>
              <a:rPr lang="en-US" sz="3000" b="1" dirty="0"/>
              <a:t>. </a:t>
            </a:r>
            <a:r>
              <a:rPr lang="en-US" sz="3000" b="1" dirty="0" smtClean="0"/>
              <a:t>Norepinephrine(NE) </a:t>
            </a:r>
            <a:r>
              <a:rPr lang="en-US" sz="3000" b="1" dirty="0"/>
              <a:t>is the major neurotransmitter released from sympathetic nerve terminals. </a:t>
            </a:r>
            <a:endParaRPr lang="en-US" sz="3000" b="1" dirty="0" smtClean="0"/>
          </a:p>
          <a:p>
            <a:pPr marL="0" indent="0" algn="l">
              <a:buNone/>
            </a:pPr>
            <a:r>
              <a:rPr lang="en-US" sz="3000" b="1" dirty="0" smtClean="0"/>
              <a:t>B</a:t>
            </a:r>
            <a:r>
              <a:rPr lang="en-US" sz="3000" b="1" dirty="0"/>
              <a:t>. </a:t>
            </a:r>
            <a:r>
              <a:rPr lang="en-US" sz="3000" b="1" dirty="0" smtClean="0"/>
              <a:t>NE </a:t>
            </a:r>
            <a:r>
              <a:rPr lang="en-US" sz="3000" b="1" dirty="0"/>
              <a:t>is mainly released from the adrenal glands. </a:t>
            </a:r>
            <a:endParaRPr lang="en-US" sz="3000" b="1" dirty="0" smtClean="0"/>
          </a:p>
          <a:p>
            <a:pPr marL="0" indent="0" algn="l">
              <a:buNone/>
            </a:pPr>
            <a:r>
              <a:rPr lang="en-US" sz="3000" b="1" dirty="0" smtClean="0"/>
              <a:t>C</a:t>
            </a:r>
            <a:r>
              <a:rPr lang="en-US" sz="3000" b="1" dirty="0"/>
              <a:t>. Tricyclic antidepressants and cocaine prevent the release of norepinephrine from the nerve terminals. </a:t>
            </a:r>
            <a:endParaRPr lang="en-US" sz="3000" b="1" dirty="0" smtClean="0"/>
          </a:p>
          <a:p>
            <a:pPr marL="0" indent="0" algn="l">
              <a:buNone/>
            </a:pPr>
            <a:r>
              <a:rPr lang="en-US" sz="3000" b="1" dirty="0" smtClean="0"/>
              <a:t>D</a:t>
            </a:r>
            <a:r>
              <a:rPr lang="en-US" sz="3000" b="1" dirty="0"/>
              <a:t>. Monoamine oxidase (MAO) converts dopamine to norepinephrine in the nerve terminal</a:t>
            </a:r>
            <a:r>
              <a:rPr lang="en-US" sz="3000" b="1" dirty="0" smtClean="0"/>
              <a:t>.</a:t>
            </a:r>
          </a:p>
          <a:p>
            <a:pPr marL="0" indent="0" algn="l">
              <a:buNone/>
            </a:pPr>
            <a:r>
              <a:rPr lang="en-US" sz="3000" b="1" dirty="0" smtClean="0"/>
              <a:t>E. Stimulation </a:t>
            </a:r>
            <a:r>
              <a:rPr lang="en-US" sz="3000" b="1" dirty="0"/>
              <a:t>of sympathetic presynaptic α2 receptors increases norepinephrine release. </a:t>
            </a:r>
            <a:endParaRPr lang="en-US" sz="3000" b="1" dirty="0" smtClean="0"/>
          </a:p>
          <a:p>
            <a:pPr marL="0" indent="0" algn="l">
              <a:buNone/>
            </a:pPr>
            <a:r>
              <a:rPr lang="en-US" b="1" dirty="0">
                <a:solidFill>
                  <a:srgbClr val="FF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7308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Fight or Flight </a:t>
            </a:r>
            <a:r>
              <a:rPr lang="en-US" b="1" dirty="0" smtClean="0">
                <a:solidFill>
                  <a:srgbClr val="FF0000"/>
                </a:solidFill>
              </a:rPr>
              <a:t>Response?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600200"/>
            <a:ext cx="8640960" cy="50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67348</TotalTime>
  <Words>1943</Words>
  <Application>Microsoft Office PowerPoint</Application>
  <PresentationFormat>On-screen Show (4:3)</PresentationFormat>
  <Paragraphs>240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Times New Roman</vt:lpstr>
      <vt:lpstr>نسق Office</vt:lpstr>
      <vt:lpstr>Drugs Acting on Sympathetic (Adrenergic) Nervous System</vt:lpstr>
      <vt:lpstr>Autonomic Nervous System (ANS)</vt:lpstr>
      <vt:lpstr>Sympathetic Nervous system</vt:lpstr>
      <vt:lpstr>Adrenergic Agonists</vt:lpstr>
      <vt:lpstr> Synthesis &amp; release Dopamine is converted to norepinephrine by dopamine β-hydroxylase</vt:lpstr>
      <vt:lpstr>After release, what is the fate of NE?: </vt:lpstr>
      <vt:lpstr>MCQ</vt:lpstr>
      <vt:lpstr>MCQ</vt:lpstr>
      <vt:lpstr>Fight or Flight Response?</vt:lpstr>
      <vt:lpstr>Adrenergic Receptors:  Alpha, Beta &amp; Dopamine</vt:lpstr>
      <vt:lpstr>Alpha1 (α1 ) stimulation:</vt:lpstr>
      <vt:lpstr>PowerPoint Presentation</vt:lpstr>
      <vt:lpstr>Alpha 2 ( α2 ) receptors</vt:lpstr>
      <vt:lpstr>Beta (β) Adrenoceptors:</vt:lpstr>
      <vt:lpstr>Beta1 (β1) Receptors Stimulation:</vt:lpstr>
      <vt:lpstr>MCQ</vt:lpstr>
      <vt:lpstr>Beta2 Stimulation:</vt:lpstr>
      <vt:lpstr>Dopamine receptors stimulation:  Dilates renal blood vessels and enhance renal perfusion. Dopamine is of great significance in CNS</vt:lpstr>
      <vt:lpstr>MCQ</vt:lpstr>
      <vt:lpstr>Adrenergic Agonists (Sympathomimetic drugs)</vt:lpstr>
      <vt:lpstr>MCQ</vt:lpstr>
      <vt:lpstr>Sympathomimetic (Adrenergic agonist) drugs can be divided into: Catecholamines &amp; Non-catecholamines</vt:lpstr>
      <vt:lpstr>Non-catecholamines</vt:lpstr>
      <vt:lpstr>Adrenaline (epinephrine)</vt:lpstr>
      <vt:lpstr>Therapeutic uses:</vt:lpstr>
      <vt:lpstr>Pharmacokinetics</vt:lpstr>
      <vt:lpstr>Noradrenaline/Norepinephrine A catecholamine, acts on alpha more than beta Used in septic shock</vt:lpstr>
      <vt:lpstr>MCQ</vt:lpstr>
      <vt:lpstr>MCQ</vt:lpstr>
      <vt:lpstr>Dopamine</vt:lpstr>
      <vt:lpstr>Dopamine:  D1 stimulation causes vasodilation/improving renal perfusion and reduces renal failure. ß1 stimulation increases COP</vt:lpstr>
      <vt:lpstr>MCQ</vt:lpstr>
      <vt:lpstr>Phenylephrine: used as nasal decongestant, medriatic &amp; in hypotension. Selective α1 agonist.</vt:lpstr>
      <vt:lpstr>MCQ</vt:lpstr>
      <vt:lpstr>MCQ</vt:lpstr>
      <vt:lpstr>Salbutamol (Ventolin)</vt:lpstr>
      <vt:lpstr>Selective ß3 agonist</vt:lpstr>
      <vt:lpstr>MCQ</vt:lpstr>
      <vt:lpstr>Amphetamine and dexamphetamin</vt:lpstr>
      <vt:lpstr>Indirect acting anti-adrenergic agents</vt:lpstr>
      <vt:lpstr>Methyldopa (Aldomet)</vt:lpstr>
      <vt:lpstr>MCQ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</dc:title>
  <dc:creator>An</dc:creator>
  <cp:lastModifiedBy>AL-NABAA</cp:lastModifiedBy>
  <cp:revision>382</cp:revision>
  <dcterms:created xsi:type="dcterms:W3CDTF">2018-07-03T13:08:58Z</dcterms:created>
  <dcterms:modified xsi:type="dcterms:W3CDTF">2023-10-07T21:29:33Z</dcterms:modified>
</cp:coreProperties>
</file>